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7" r:id="rId2"/>
    <p:sldId id="264" r:id="rId3"/>
    <p:sldId id="371" r:id="rId4"/>
    <p:sldId id="338" r:id="rId5"/>
    <p:sldId id="337" r:id="rId6"/>
    <p:sldId id="339" r:id="rId7"/>
    <p:sldId id="321" r:id="rId8"/>
    <p:sldId id="310" r:id="rId9"/>
    <p:sldId id="271" r:id="rId10"/>
    <p:sldId id="270" r:id="rId11"/>
    <p:sldId id="268" r:id="rId12"/>
    <p:sldId id="348" r:id="rId13"/>
    <p:sldId id="325" r:id="rId14"/>
    <p:sldId id="335" r:id="rId15"/>
    <p:sldId id="373" r:id="rId16"/>
    <p:sldId id="374" r:id="rId17"/>
    <p:sldId id="336" r:id="rId18"/>
    <p:sldId id="375" r:id="rId19"/>
    <p:sldId id="376" r:id="rId20"/>
    <p:sldId id="340" r:id="rId21"/>
    <p:sldId id="326" r:id="rId22"/>
    <p:sldId id="327" r:id="rId23"/>
    <p:sldId id="328" r:id="rId24"/>
    <p:sldId id="349" r:id="rId25"/>
    <p:sldId id="341" r:id="rId26"/>
    <p:sldId id="329" r:id="rId27"/>
    <p:sldId id="330" r:id="rId28"/>
    <p:sldId id="377" r:id="rId29"/>
    <p:sldId id="331" r:id="rId30"/>
    <p:sldId id="344" r:id="rId31"/>
    <p:sldId id="342" r:id="rId32"/>
    <p:sldId id="332" r:id="rId33"/>
    <p:sldId id="378" r:id="rId34"/>
    <p:sldId id="333" r:id="rId35"/>
    <p:sldId id="372" r:id="rId36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03A"/>
    <a:srgbClr val="28225B"/>
    <a:srgbClr val="B0A693"/>
    <a:srgbClr val="9CC9A6"/>
    <a:srgbClr val="4B835D"/>
    <a:srgbClr val="AD4200"/>
    <a:srgbClr val="E2A036"/>
    <a:srgbClr val="0948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0" autoAdjust="0"/>
    <p:restoredTop sz="78597" autoAdjust="0"/>
  </p:normalViewPr>
  <p:slideViewPr>
    <p:cSldViewPr snapToGrid="0">
      <p:cViewPr varScale="1">
        <p:scale>
          <a:sx n="61" d="100"/>
          <a:sy n="6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274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BA317-E49D-493A-8B29-5C0F6FE40D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43426-008D-4951-9301-CFCCC4C7211F}" type="slidenum">
              <a:rPr lang="en-US"/>
              <a:pPr/>
              <a:t>1</a:t>
            </a:fld>
            <a:endParaRPr lang="en-US"/>
          </a:p>
        </p:txBody>
      </p:sp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DED8C-3A1A-4302-A3A8-C6745051E094}" type="slidenum">
              <a:rPr lang="en-US"/>
              <a:pPr/>
              <a:t>10</a:t>
            </a:fld>
            <a:endParaRPr lang="en-US"/>
          </a:p>
        </p:txBody>
      </p:sp>
      <p:sp>
        <p:nvSpPr>
          <p:cNvPr id="590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21921-518F-46BB-84BA-AD8664C21F76}" type="slidenum">
              <a:rPr lang="en-US"/>
              <a:pPr/>
              <a:t>11</a:t>
            </a:fld>
            <a:endParaRPr lang="en-US"/>
          </a:p>
        </p:txBody>
      </p:sp>
      <p:sp>
        <p:nvSpPr>
          <p:cNvPr id="586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37315-9192-472C-93EF-F7370759057C}" type="slidenum">
              <a:rPr lang="en-US"/>
              <a:pPr/>
              <a:t>12</a:t>
            </a:fld>
            <a:endParaRPr lang="en-US"/>
          </a:p>
        </p:txBody>
      </p:sp>
      <p:sp>
        <p:nvSpPr>
          <p:cNvPr id="78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23A08-4D99-49AB-9C6F-FB2298826E90}" type="slidenum">
              <a:rPr lang="en-US"/>
              <a:pPr/>
              <a:t>13</a:t>
            </a:fld>
            <a:endParaRPr lang="en-US"/>
          </a:p>
        </p:txBody>
      </p:sp>
      <p:sp>
        <p:nvSpPr>
          <p:cNvPr id="72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CA1EC-F3F7-4451-B765-70398E98BB5C}" type="slidenum">
              <a:rPr lang="en-US"/>
              <a:pPr/>
              <a:t>14</a:t>
            </a:fld>
            <a:endParaRPr lang="en-US"/>
          </a:p>
        </p:txBody>
      </p:sp>
      <p:sp>
        <p:nvSpPr>
          <p:cNvPr id="74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AA74A-738E-42B8-A103-5EC97A43CE59}" type="slidenum">
              <a:rPr lang="en-US"/>
              <a:pPr/>
              <a:t>15</a:t>
            </a:fld>
            <a:endParaRPr lang="en-US"/>
          </a:p>
        </p:txBody>
      </p:sp>
      <p:sp>
        <p:nvSpPr>
          <p:cNvPr id="85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774B9-1BE8-4A81-A5C4-7FFC72C627DC}" type="slidenum">
              <a:rPr lang="en-US"/>
              <a:pPr/>
              <a:t>16</a:t>
            </a:fld>
            <a:endParaRPr lang="en-US"/>
          </a:p>
        </p:txBody>
      </p:sp>
      <p:sp>
        <p:nvSpPr>
          <p:cNvPr id="86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E5012-CC8C-4B1E-A812-956D151F6D22}" type="slidenum">
              <a:rPr lang="en-US"/>
              <a:pPr/>
              <a:t>17</a:t>
            </a:fld>
            <a:endParaRPr lang="en-US"/>
          </a:p>
        </p:txBody>
      </p:sp>
      <p:sp>
        <p:nvSpPr>
          <p:cNvPr id="74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Scripting in roadmap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8E2B4-1223-4D5A-88D0-E073F8F9CFF5}" type="slidenum">
              <a:rPr lang="en-US"/>
              <a:pPr/>
              <a:t>18</a:t>
            </a:fld>
            <a:endParaRPr lang="en-US"/>
          </a:p>
        </p:txBody>
      </p:sp>
      <p:sp>
        <p:nvSpPr>
          <p:cNvPr id="86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6B655-5B0C-4182-833D-73BD1E1FCCE6}" type="slidenum">
              <a:rPr lang="en-US"/>
              <a:pPr/>
              <a:t>19</a:t>
            </a:fld>
            <a:endParaRPr lang="en-US"/>
          </a:p>
        </p:txBody>
      </p:sp>
      <p:sp>
        <p:nvSpPr>
          <p:cNvPr id="86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BC98A-E3B7-46F5-B245-9F816E8B6FDB}" type="slidenum">
              <a:rPr lang="en-US"/>
              <a:pPr/>
              <a:t>2</a:t>
            </a:fld>
            <a:endParaRPr lang="en-US"/>
          </a:p>
        </p:txBody>
      </p:sp>
      <p:sp>
        <p:nvSpPr>
          <p:cNvPr id="576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media testing (Speed certification of copper Ethernet cabling – including Plan-Um software) </a:t>
            </a:r>
          </a:p>
          <a:p>
            <a:r>
              <a:rPr lang="en-US" dirty="0"/>
              <a:t>Connectivity tests from Ethernet interface discovery (what speed and duplex are being advertised) to layer 4 port connectivity (going beyond ping to verify that you can communicate with an IP device on a specific UDP/TCP port) </a:t>
            </a:r>
          </a:p>
          <a:p>
            <a:r>
              <a:rPr lang="en-US" dirty="0"/>
              <a:t>Discovery: discover IP devices on and off the subnet. Use SNMP (v1/v2/v3) to obtain critical information about devices and how they are performing. </a:t>
            </a:r>
          </a:p>
          <a:p>
            <a:r>
              <a:rPr lang="en-US" dirty="0"/>
              <a:t>Statistics: show link and </a:t>
            </a:r>
            <a:r>
              <a:rPr lang="en-US" dirty="0" err="1"/>
              <a:t>vlan</a:t>
            </a:r>
            <a:r>
              <a:rPr lang="en-US" dirty="0"/>
              <a:t> utilization, protocol distribution. Deep-packet wire speed counters (pre-defined and user defined) allow for statistics to be gathered on EVERY packet in the network. User defined counters can be deep within the packet – including specific payload text strings. </a:t>
            </a:r>
          </a:p>
          <a:p>
            <a:r>
              <a:rPr lang="en-US" dirty="0"/>
              <a:t>Capture and analysis: true </a:t>
            </a:r>
            <a:r>
              <a:rPr lang="en-US" dirty="0" err="1"/>
              <a:t>wirespeed</a:t>
            </a:r>
            <a:r>
              <a:rPr lang="en-US" dirty="0"/>
              <a:t> capture (never miss a frame) into a 1GB buffer. Pre-capture filters and triggers. Industry-standard PCAP file format. </a:t>
            </a:r>
            <a:r>
              <a:rPr lang="en-US" dirty="0" err="1"/>
              <a:t>Wireshark</a:t>
            </a:r>
            <a:r>
              <a:rPr lang="en-US" dirty="0"/>
              <a:t> on-board.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3330F-08AF-4810-A754-47CC2FE90656}" type="slidenum">
              <a:rPr lang="en-US"/>
              <a:pPr/>
              <a:t>20</a:t>
            </a:fld>
            <a:endParaRPr lang="en-US"/>
          </a:p>
        </p:txBody>
      </p:sp>
      <p:sp>
        <p:nvSpPr>
          <p:cNvPr id="76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03114-A17E-4558-A5D1-2CC10383BDE8}" type="slidenum">
              <a:rPr lang="en-US"/>
              <a:pPr/>
              <a:t>21</a:t>
            </a:fld>
            <a:endParaRPr lang="en-US"/>
          </a:p>
        </p:txBody>
      </p:sp>
      <p:sp>
        <p:nvSpPr>
          <p:cNvPr id="72909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6918B415-04C0-4880-AA9D-1A188198853D}" type="slidenum">
              <a:rPr lang="en-US" sz="1200"/>
              <a:pPr algn="r" defTabSz="930275"/>
              <a:t>21</a:t>
            </a:fld>
            <a:endParaRPr lang="en-US" sz="1200"/>
          </a:p>
        </p:txBody>
      </p:sp>
      <p:sp>
        <p:nvSpPr>
          <p:cNvPr id="72909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6727A889-FB45-4D72-8045-FC7256C3AFC1}" type="slidenum">
              <a:rPr lang="en-US" sz="1200"/>
              <a:pPr algn="r" defTabSz="930275"/>
              <a:t>21</a:t>
            </a:fld>
            <a:endParaRPr lang="en-US" sz="1200"/>
          </a:p>
        </p:txBody>
      </p:sp>
      <p:sp>
        <p:nvSpPr>
          <p:cNvPr id="72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72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4650"/>
          </a:xfrm>
        </p:spPr>
        <p:txBody>
          <a:bodyPr lIns="92949" tIns="46474" rIns="92949" bIns="464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58D94-5D65-43BC-BF12-CE606F361D0C}" type="slidenum">
              <a:rPr lang="en-US"/>
              <a:pPr/>
              <a:t>22</a:t>
            </a:fld>
            <a:endParaRPr lang="en-US"/>
          </a:p>
        </p:txBody>
      </p:sp>
      <p:sp>
        <p:nvSpPr>
          <p:cNvPr id="73113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BFF38796-863C-45CA-9952-8EBC65AC2D8E}" type="slidenum">
              <a:rPr lang="en-US" sz="1200"/>
              <a:pPr algn="r" defTabSz="930275"/>
              <a:t>22</a:t>
            </a:fld>
            <a:endParaRPr lang="en-US" sz="1200"/>
          </a:p>
        </p:txBody>
      </p:sp>
      <p:sp>
        <p:nvSpPr>
          <p:cNvPr id="73113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9C2137EE-8CBF-4D4C-B0D9-FA66DD0F1B58}" type="slidenum">
              <a:rPr lang="en-US" sz="1200"/>
              <a:pPr algn="r" defTabSz="930275"/>
              <a:t>22</a:t>
            </a:fld>
            <a:endParaRPr lang="en-US" sz="1200"/>
          </a:p>
        </p:txBody>
      </p:sp>
      <p:sp>
        <p:nvSpPr>
          <p:cNvPr id="73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73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4650"/>
          </a:xfrm>
        </p:spPr>
        <p:txBody>
          <a:bodyPr lIns="92949" tIns="46474" rIns="92949" bIns="464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D6583-7D33-48E7-9666-CDE429190DAB}" type="slidenum">
              <a:rPr lang="en-US"/>
              <a:pPr/>
              <a:t>23</a:t>
            </a:fld>
            <a:endParaRPr lang="en-US"/>
          </a:p>
        </p:txBody>
      </p:sp>
      <p:sp>
        <p:nvSpPr>
          <p:cNvPr id="73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6635D-5327-440D-BF48-E8E3DD454053}" type="slidenum">
              <a:rPr lang="en-US"/>
              <a:pPr/>
              <a:t>24</a:t>
            </a:fld>
            <a:endParaRPr lang="en-US"/>
          </a:p>
        </p:txBody>
      </p:sp>
      <p:sp>
        <p:nvSpPr>
          <p:cNvPr id="78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8230-C23E-491F-9B49-44CBBBC50B47}" type="slidenum">
              <a:rPr lang="en-US"/>
              <a:pPr/>
              <a:t>25</a:t>
            </a:fld>
            <a:endParaRPr lang="en-US"/>
          </a:p>
        </p:txBody>
      </p:sp>
      <p:sp>
        <p:nvSpPr>
          <p:cNvPr id="76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F2937-F7A7-418B-9649-428BC2FCD7AF}" type="slidenum">
              <a:rPr lang="en-US"/>
              <a:pPr/>
              <a:t>26</a:t>
            </a:fld>
            <a:endParaRPr lang="en-US"/>
          </a:p>
        </p:txBody>
      </p:sp>
      <p:sp>
        <p:nvSpPr>
          <p:cNvPr id="73523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036D0D29-6C60-4E6E-8836-0349111BD1DC}" type="slidenum">
              <a:rPr lang="en-US" sz="1200"/>
              <a:pPr algn="r" defTabSz="930275"/>
              <a:t>26</a:t>
            </a:fld>
            <a:endParaRPr lang="en-US" sz="1200"/>
          </a:p>
        </p:txBody>
      </p:sp>
      <p:sp>
        <p:nvSpPr>
          <p:cNvPr id="735235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28B8E63A-B45C-4B1B-951B-A5670C424EDB}" type="slidenum">
              <a:rPr lang="en-US" sz="1200"/>
              <a:pPr algn="r" defTabSz="930275"/>
              <a:t>26</a:t>
            </a:fld>
            <a:endParaRPr lang="en-US" sz="1200"/>
          </a:p>
        </p:txBody>
      </p:sp>
      <p:sp>
        <p:nvSpPr>
          <p:cNvPr id="73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73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4650"/>
          </a:xfrm>
        </p:spPr>
        <p:txBody>
          <a:bodyPr lIns="92949" tIns="46474" rIns="92949" bIns="464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23F1A-3AC4-4BE5-9219-D296C471226D}" type="slidenum">
              <a:rPr lang="en-US"/>
              <a:pPr/>
              <a:t>27</a:t>
            </a:fld>
            <a:endParaRPr lang="en-US"/>
          </a:p>
        </p:txBody>
      </p:sp>
      <p:sp>
        <p:nvSpPr>
          <p:cNvPr id="73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B2A5C-5A41-4538-8F35-EF0D11C0E3C1}" type="slidenum">
              <a:rPr lang="en-US"/>
              <a:pPr/>
              <a:t>28</a:t>
            </a:fld>
            <a:endParaRPr lang="en-US"/>
          </a:p>
        </p:txBody>
      </p:sp>
      <p:sp>
        <p:nvSpPr>
          <p:cNvPr id="87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73D0F-4B5D-4745-A8A0-A2EBCF1EA845}" type="slidenum">
              <a:rPr lang="en-US"/>
              <a:pPr/>
              <a:t>29</a:t>
            </a:fld>
            <a:endParaRPr lang="en-US"/>
          </a:p>
        </p:txBody>
      </p:sp>
      <p:sp>
        <p:nvSpPr>
          <p:cNvPr id="73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58E8C-951E-4C94-850C-D97EFF95B7DF}" type="slidenum">
              <a:rPr lang="en-US"/>
              <a:pPr/>
              <a:t>3</a:t>
            </a:fld>
            <a:endParaRPr lang="en-US"/>
          </a:p>
        </p:txBody>
      </p:sp>
      <p:sp>
        <p:nvSpPr>
          <p:cNvPr id="843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456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4838"/>
            <a:ext cx="5486400" cy="418306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2A3F2-5A20-4E95-AFBE-31282316455C}" type="slidenum">
              <a:rPr lang="en-US"/>
              <a:pPr/>
              <a:t>30</a:t>
            </a:fld>
            <a:endParaRPr lang="en-US"/>
          </a:p>
        </p:txBody>
      </p:sp>
      <p:sp>
        <p:nvSpPr>
          <p:cNvPr id="77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DDFD2-5B18-4E3B-8FCD-45DBE02C157E}" type="slidenum">
              <a:rPr lang="en-US"/>
              <a:pPr/>
              <a:t>31</a:t>
            </a:fld>
            <a:endParaRPr lang="en-US"/>
          </a:p>
        </p:txBody>
      </p:sp>
      <p:sp>
        <p:nvSpPr>
          <p:cNvPr id="76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24AFC-434C-4167-B11B-4271898344AC}" type="slidenum">
              <a:rPr lang="en-US"/>
              <a:pPr/>
              <a:t>32</a:t>
            </a:fld>
            <a:endParaRPr lang="en-US"/>
          </a:p>
        </p:txBody>
      </p:sp>
      <p:sp>
        <p:nvSpPr>
          <p:cNvPr id="7413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9" tIns="46474" rIns="92949" bIns="46474" anchor="b"/>
          <a:lstStyle/>
          <a:p>
            <a:pPr algn="r" defTabSz="930275"/>
            <a:fld id="{6BA796B9-3A2D-4EA7-A0BB-134732B86190}" type="slidenum">
              <a:rPr lang="en-US" sz="1200"/>
              <a:pPr algn="r" defTabSz="930275"/>
              <a:t>32</a:t>
            </a:fld>
            <a:endParaRPr lang="en-US" sz="1200"/>
          </a:p>
        </p:txBody>
      </p:sp>
      <p:sp>
        <p:nvSpPr>
          <p:cNvPr id="74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74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4650"/>
          </a:xfrm>
        </p:spPr>
        <p:txBody>
          <a:bodyPr lIns="92949" tIns="46474" rIns="92949" bIns="464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2F0F3-A864-426B-8F09-2ED8AB85F579}" type="slidenum">
              <a:rPr lang="en-US"/>
              <a:pPr/>
              <a:t>33</a:t>
            </a:fld>
            <a:endParaRPr lang="en-US"/>
          </a:p>
        </p:txBody>
      </p:sp>
      <p:sp>
        <p:nvSpPr>
          <p:cNvPr id="87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FA735-C66D-4FB0-BB20-DD8614E3555D}" type="slidenum">
              <a:rPr lang="en-US"/>
              <a:pPr/>
              <a:t>34</a:t>
            </a:fld>
            <a:endParaRPr lang="en-US"/>
          </a:p>
        </p:txBody>
      </p:sp>
      <p:sp>
        <p:nvSpPr>
          <p:cNvPr id="74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1D773-334C-4175-A780-9DE7D69CD2EC}" type="slidenum">
              <a:rPr lang="en-US"/>
              <a:pPr/>
              <a:t>35</a:t>
            </a:fld>
            <a:endParaRPr lang="en-US"/>
          </a:p>
        </p:txBody>
      </p:sp>
      <p:sp>
        <p:nvSpPr>
          <p:cNvPr id="85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F0C77-4D36-4B23-9DD4-DF1B91CA163C}" type="slidenum">
              <a:rPr lang="en-US"/>
              <a:pPr/>
              <a:t>4</a:t>
            </a:fld>
            <a:endParaRPr lang="en-US"/>
          </a:p>
        </p:txBody>
      </p:sp>
      <p:sp>
        <p:nvSpPr>
          <p:cNvPr id="75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7A634-617E-44D6-9D6F-A59180C33A4F}" type="slidenum">
              <a:rPr lang="en-US"/>
              <a:pPr/>
              <a:t>5</a:t>
            </a:fld>
            <a:endParaRPr lang="en-US"/>
          </a:p>
        </p:txBody>
      </p:sp>
      <p:sp>
        <p:nvSpPr>
          <p:cNvPr id="75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DBD3-2B27-4F1E-A989-05DF45FE506E}" type="slidenum">
              <a:rPr lang="en-US"/>
              <a:pPr/>
              <a:t>6</a:t>
            </a:fld>
            <a:endParaRPr lang="en-US"/>
          </a:p>
        </p:txBody>
      </p:sp>
      <p:sp>
        <p:nvSpPr>
          <p:cNvPr id="75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457DB-1232-4DB8-A993-22B4CDD1DD80}" type="slidenum">
              <a:rPr lang="en-US"/>
              <a:pPr/>
              <a:t>7</a:t>
            </a:fld>
            <a:endParaRPr lang="en-US"/>
          </a:p>
        </p:txBody>
      </p:sp>
      <p:sp>
        <p:nvSpPr>
          <p:cNvPr id="71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CC367-9258-49F3-B7D4-9B6155ADC20E}" type="slidenum">
              <a:rPr lang="en-US"/>
              <a:pPr/>
              <a:t>8</a:t>
            </a:fld>
            <a:endParaRPr lang="en-US"/>
          </a:p>
        </p:txBody>
      </p:sp>
      <p:sp>
        <p:nvSpPr>
          <p:cNvPr id="69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7FEF1-C72F-493E-A95B-B0F3C5FBB625}" type="slidenum">
              <a:rPr lang="en-US"/>
              <a:pPr/>
              <a:t>9</a:t>
            </a:fld>
            <a:endParaRPr lang="en-US"/>
          </a:p>
        </p:txBody>
      </p:sp>
      <p:sp>
        <p:nvSpPr>
          <p:cNvPr id="592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69" name="Picture 73" descr="UpperBlue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39988"/>
          </a:xfrm>
          <a:prstGeom prst="rect">
            <a:avLst/>
          </a:prstGeom>
          <a:noFill/>
        </p:spPr>
      </p:pic>
      <p:pic>
        <p:nvPicPr>
          <p:cNvPr id="413757" name="Picture 61" descr="JDSU_logo_color-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25" y="1008063"/>
            <a:ext cx="2586038" cy="862012"/>
          </a:xfrm>
          <a:prstGeom prst="rect">
            <a:avLst/>
          </a:prstGeom>
          <a:noFill/>
        </p:spPr>
      </p:pic>
      <p:sp>
        <p:nvSpPr>
          <p:cNvPr id="413748" name="Line 52"/>
          <p:cNvSpPr>
            <a:spLocks noChangeShapeType="1"/>
          </p:cNvSpPr>
          <p:nvPr/>
        </p:nvSpPr>
        <p:spPr bwMode="auto">
          <a:xfrm>
            <a:off x="0" y="4362450"/>
            <a:ext cx="9144000" cy="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49" name="Line 53"/>
          <p:cNvSpPr>
            <a:spLocks noChangeShapeType="1"/>
          </p:cNvSpPr>
          <p:nvPr/>
        </p:nvSpPr>
        <p:spPr bwMode="auto">
          <a:xfrm>
            <a:off x="1441450" y="4362450"/>
            <a:ext cx="0" cy="22860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>
            <a:off x="1441450" y="4362450"/>
            <a:ext cx="0" cy="22860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4457700"/>
            <a:ext cx="680085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9489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37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552575" y="2606675"/>
            <a:ext cx="6810375" cy="163195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3" name="Line 67"/>
          <p:cNvSpPr>
            <a:spLocks noChangeShapeType="1"/>
          </p:cNvSpPr>
          <p:nvPr/>
        </p:nvSpPr>
        <p:spPr bwMode="auto">
          <a:xfrm>
            <a:off x="0" y="4362450"/>
            <a:ext cx="9144000" cy="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57150"/>
            <a:ext cx="2149475" cy="5840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57150"/>
            <a:ext cx="6300788" cy="5840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57150"/>
            <a:ext cx="8602663" cy="742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0050" y="1219200"/>
            <a:ext cx="8448675" cy="467836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" y="1219200"/>
            <a:ext cx="414813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0588" y="1219200"/>
            <a:ext cx="41481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 descr="MasterPageBack_Top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</p:spPr>
      </p:pic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608013" y="6583363"/>
            <a:ext cx="25479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/>
              <a:t>© 2010 JDSU. All rights reserved.  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219200"/>
            <a:ext cx="84486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57150"/>
            <a:ext cx="86026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6583363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fld id="{43867C67-442B-4B73-A585-C5804353D479}" type="slidenum">
              <a:rPr lang="en-US" sz="800" b="1">
                <a:solidFill>
                  <a:srgbClr val="09489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800" b="1">
              <a:solidFill>
                <a:srgbClr val="094891"/>
              </a:solidFill>
            </a:endParaRPr>
          </a:p>
        </p:txBody>
      </p:sp>
      <p:sp>
        <p:nvSpPr>
          <p:cNvPr id="1121" name="Line 97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2" name="Line 98"/>
          <p:cNvSpPr>
            <a:spLocks noChangeShapeType="1"/>
          </p:cNvSpPr>
          <p:nvPr/>
        </p:nvSpPr>
        <p:spPr bwMode="auto">
          <a:xfrm>
            <a:off x="7556500" y="6400800"/>
            <a:ext cx="0" cy="22860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27" name="Picture 103" descr="JDSU_logo_color-bl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7650" y="6488113"/>
            <a:ext cx="928688" cy="309562"/>
          </a:xfrm>
          <a:prstGeom prst="rect">
            <a:avLst/>
          </a:prstGeom>
          <a:noFill/>
        </p:spPr>
      </p:pic>
      <p:sp>
        <p:nvSpPr>
          <p:cNvPr id="1129" name="Line 105"/>
          <p:cNvSpPr>
            <a:spLocks noChangeShapeType="1"/>
          </p:cNvSpPr>
          <p:nvPr/>
        </p:nvSpPr>
        <p:spPr bwMode="auto">
          <a:xfrm>
            <a:off x="390525" y="6400800"/>
            <a:ext cx="0" cy="22860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2A03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2A036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Enterprise Services Application Module (ESAM)</a:t>
            </a:r>
          </a:p>
        </p:txBody>
      </p:sp>
      <p:sp>
        <p:nvSpPr>
          <p:cNvPr id="537610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For the MTS/T-BERD 4000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Solved - Why is the Network slow?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Stems from user complaints</a:t>
            </a:r>
          </a:p>
          <a:p>
            <a:r>
              <a:rPr lang="en-US"/>
              <a:t>Is the cause the network or the application?</a:t>
            </a:r>
          </a:p>
          <a:p>
            <a:r>
              <a:rPr lang="en-US"/>
              <a:t>If the cause is the network, what’s wrong?</a:t>
            </a:r>
          </a:p>
          <a:p>
            <a:pPr lvl="1"/>
            <a:r>
              <a:rPr lang="en-US"/>
              <a:t>Over-utilization? </a:t>
            </a:r>
          </a:p>
          <a:p>
            <a:pPr lvl="1"/>
            <a:r>
              <a:rPr lang="en-US"/>
              <a:t>VLAN/Prioritization?</a:t>
            </a:r>
          </a:p>
          <a:p>
            <a:pPr lvl="1"/>
            <a:r>
              <a:rPr lang="en-US"/>
              <a:t>Duplex mis-matches?</a:t>
            </a:r>
          </a:p>
          <a:p>
            <a:r>
              <a:rPr lang="en-US"/>
              <a:t>If the cause is the application, what’s wrong?</a:t>
            </a:r>
          </a:p>
          <a:p>
            <a:pPr lvl="1"/>
            <a:r>
              <a:rPr lang="en-US"/>
              <a:t>TCP window sizing?</a:t>
            </a:r>
          </a:p>
          <a:p>
            <a:pPr lvl="1"/>
            <a:r>
              <a:rPr lang="en-US"/>
              <a:t>Server resource issues?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Problems Solved - How is the Network being used?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and who are consuming the capacity (bandwidth) of the network?</a:t>
            </a:r>
          </a:p>
          <a:p>
            <a:pPr lvl="1"/>
            <a:r>
              <a:rPr lang="en-US"/>
              <a:t>What protocols (at any layer) are present on the network and how much bandwidth are they using?</a:t>
            </a:r>
          </a:p>
          <a:p>
            <a:pPr lvl="1"/>
            <a:r>
              <a:rPr lang="en-US"/>
              <a:t>Are any protocols on the network that shouldn’t be?</a:t>
            </a:r>
          </a:p>
          <a:p>
            <a:pPr lvl="1"/>
            <a:r>
              <a:rPr lang="en-US"/>
              <a:t>Who is consuming the most bandwidth and why?</a:t>
            </a:r>
          </a:p>
          <a:p>
            <a:pPr lvl="1"/>
            <a:r>
              <a:rPr lang="en-US"/>
              <a:t>Is there excessive multicast or broadcast traffic?</a:t>
            </a:r>
          </a:p>
          <a:p>
            <a:pPr lvl="1"/>
            <a:r>
              <a:rPr lang="en-US"/>
              <a:t>Are there any errors (typically Ethernet FCS errors)?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Details</a:t>
            </a:r>
          </a:p>
        </p:txBody>
      </p:sp>
      <p:sp>
        <p:nvSpPr>
          <p:cNvPr id="780292" name="Line 4"/>
          <p:cNvSpPr>
            <a:spLocks noChangeShapeType="1"/>
          </p:cNvSpPr>
          <p:nvPr/>
        </p:nvSpPr>
        <p:spPr bwMode="auto">
          <a:xfrm>
            <a:off x="1441450" y="4362450"/>
            <a:ext cx="0" cy="22860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0293" name="Line 5"/>
          <p:cNvSpPr>
            <a:spLocks noChangeShapeType="1"/>
          </p:cNvSpPr>
          <p:nvPr/>
        </p:nvSpPr>
        <p:spPr bwMode="auto">
          <a:xfrm>
            <a:off x="0" y="4362450"/>
            <a:ext cx="9144000" cy="0"/>
          </a:xfrm>
          <a:prstGeom prst="line">
            <a:avLst/>
          </a:prstGeom>
          <a:noFill/>
          <a:ln w="9525">
            <a:solidFill>
              <a:srgbClr val="CDC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80294" name="Picture 6" descr="UpperLightBlue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Workflows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Physical Media Tests for LAN Wiring</a:t>
            </a:r>
          </a:p>
          <a:p>
            <a:pPr>
              <a:lnSpc>
                <a:spcPct val="90000"/>
              </a:lnSpc>
            </a:pPr>
            <a:r>
              <a:rPr lang="en-US"/>
              <a:t>Network Connectivity Tests</a:t>
            </a:r>
          </a:p>
          <a:p>
            <a:pPr>
              <a:lnSpc>
                <a:spcPct val="90000"/>
              </a:lnSpc>
            </a:pPr>
            <a:r>
              <a:rPr lang="en-US"/>
              <a:t>Network Discovery</a:t>
            </a:r>
          </a:p>
          <a:p>
            <a:pPr>
              <a:lnSpc>
                <a:spcPct val="90000"/>
              </a:lnSpc>
            </a:pPr>
            <a:r>
              <a:rPr lang="en-US"/>
              <a:t>Network Statistics</a:t>
            </a:r>
          </a:p>
          <a:p>
            <a:pPr>
              <a:lnSpc>
                <a:spcPct val="90000"/>
              </a:lnSpc>
            </a:pPr>
            <a:r>
              <a:rPr lang="en-US"/>
              <a:t>Packet Capture and Expert Analysis</a:t>
            </a:r>
          </a:p>
          <a:p>
            <a:pPr>
              <a:lnSpc>
                <a:spcPct val="90000"/>
              </a:lnSpc>
            </a:pPr>
            <a:r>
              <a:rPr lang="en-US"/>
              <a:t>VoIP (Option)</a:t>
            </a:r>
          </a:p>
          <a:p>
            <a:pPr>
              <a:lnSpc>
                <a:spcPct val="90000"/>
              </a:lnSpc>
            </a:pPr>
            <a:r>
              <a:rPr lang="en-US"/>
              <a:t>Wireless LAN Analysis (Option)</a:t>
            </a:r>
          </a:p>
          <a:p>
            <a:pPr>
              <a:lnSpc>
                <a:spcPct val="90000"/>
              </a:lnSpc>
            </a:pPr>
            <a:r>
              <a:rPr lang="en-US"/>
              <a:t>Optical Testing (Options)</a:t>
            </a:r>
          </a:p>
          <a:p>
            <a:pPr lvl="1">
              <a:lnSpc>
                <a:spcPct val="90000"/>
              </a:lnSpc>
            </a:pPr>
            <a:r>
              <a:rPr lang="en-US"/>
              <a:t>Fiber Inspection</a:t>
            </a:r>
          </a:p>
          <a:p>
            <a:pPr lvl="1">
              <a:lnSpc>
                <a:spcPct val="90000"/>
              </a:lnSpc>
            </a:pPr>
            <a:r>
              <a:rPr lang="en-US"/>
              <a:t>OPM/VFL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Media Tests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>
                <a:ea typeface="SimSun" pitchFamily="2" charset="-122"/>
              </a:rPr>
              <a:t>Copper (S/UTP LAN cabling via standard RJ-45 connector)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Wiremap (opens, shorts, miswires, split pairs), 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Length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Distance to opens/shorts 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Ethernet speed certification via SNR, Skew and BERT (100BASE-TX and 1000BASE-T)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Planning and documentation with included Plan-Um software</a:t>
            </a:r>
          </a:p>
          <a:p>
            <a:pPr lvl="2">
              <a:lnSpc>
                <a:spcPct val="80000"/>
              </a:lnSpc>
            </a:pPr>
            <a:r>
              <a:rPr lang="en-US" altLang="zh-CN" sz="1600">
                <a:ea typeface="SimSun" pitchFamily="2" charset="-122"/>
              </a:rPr>
              <a:t>Job information</a:t>
            </a:r>
          </a:p>
          <a:p>
            <a:pPr lvl="2">
              <a:lnSpc>
                <a:spcPct val="80000"/>
              </a:lnSpc>
            </a:pPr>
            <a:r>
              <a:rPr lang="en-US" altLang="zh-CN" sz="1600">
                <a:ea typeface="SimSun" pitchFamily="2" charset="-122"/>
              </a:rPr>
              <a:t>Custom cable types</a:t>
            </a:r>
          </a:p>
          <a:p>
            <a:pPr lvl="2">
              <a:lnSpc>
                <a:spcPct val="80000"/>
              </a:lnSpc>
            </a:pPr>
            <a:r>
              <a:rPr lang="en-US" altLang="zh-CN" sz="1600">
                <a:ea typeface="SimSun" pitchFamily="2" charset="-122"/>
              </a:rPr>
              <a:t>Auto test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Tone generation</a:t>
            </a:r>
          </a:p>
          <a:p>
            <a:pPr lvl="2">
              <a:lnSpc>
                <a:spcPct val="80000"/>
              </a:lnSpc>
            </a:pPr>
            <a:r>
              <a:rPr lang="en-US" altLang="zh-CN" sz="1600">
                <a:ea typeface="SimSun" pitchFamily="2" charset="-122"/>
              </a:rPr>
              <a:t>4 tones (analog)</a:t>
            </a:r>
          </a:p>
          <a:p>
            <a:pPr lvl="2">
              <a:lnSpc>
                <a:spcPct val="80000"/>
              </a:lnSpc>
            </a:pPr>
            <a:r>
              <a:rPr lang="en-US" altLang="zh-CN" sz="1600">
                <a:ea typeface="SimSun" pitchFamily="2" charset="-122"/>
              </a:rPr>
              <a:t>Pin, pair, all pins, pins 1&amp;8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ea typeface="SimSun" pitchFamily="2" charset="-122"/>
              </a:rPr>
              <a:t>Link Flash (AKA Hub Flash)</a:t>
            </a:r>
          </a:p>
        </p:txBody>
      </p:sp>
      <p:sp>
        <p:nvSpPr>
          <p:cNvPr id="7465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Test connectivity</a:t>
            </a:r>
          </a:p>
          <a:p>
            <a:pPr lvl="1"/>
            <a:r>
              <a:rPr lang="en-US" sz="2000"/>
              <a:t>Connect direct to physical media (no active equipment)</a:t>
            </a:r>
          </a:p>
          <a:p>
            <a:pPr lvl="1"/>
            <a:r>
              <a:rPr lang="en-US" sz="2000"/>
              <a:t>Single-ended testing (basic)</a:t>
            </a:r>
          </a:p>
          <a:p>
            <a:pPr lvl="1"/>
            <a:r>
              <a:rPr lang="en-US" sz="2000"/>
              <a:t>Dual-ended testing for most tests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Media Tests – Main Menu</a:t>
            </a:r>
          </a:p>
        </p:txBody>
      </p:sp>
      <p:pic>
        <p:nvPicPr>
          <p:cNvPr id="857092" name="Picture 4" descr="ESAM - Cable Tests - Physical Media Tests - 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Media Tests – Auto Test</a:t>
            </a:r>
          </a:p>
        </p:txBody>
      </p:sp>
      <p:pic>
        <p:nvPicPr>
          <p:cNvPr id="860164" name="Picture 4" descr="ESAM - Cable Tests - Physical Media Tests - Auto Test - Cable Test Sched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Connectivity Tests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Power over Ethernet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Ethernet port discovery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ea typeface="SimSun" pitchFamily="2" charset="-122"/>
              </a:rPr>
              <a:t>Report advertised speed and duplex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DHCP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DNS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Ping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Traceroute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Display CDP/LLDP packet information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TCP/UDP Port Test (firewall blocking)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SimSun" pitchFamily="2" charset="-122"/>
              </a:rPr>
              <a:t>Context-Sensitive Capture</a:t>
            </a:r>
          </a:p>
        </p:txBody>
      </p:sp>
      <p:grpSp>
        <p:nvGrpSpPr>
          <p:cNvPr id="748550" name="Group 6"/>
          <p:cNvGrpSpPr>
            <a:grpSpLocks/>
          </p:cNvGrpSpPr>
          <p:nvPr/>
        </p:nvGrpSpPr>
        <p:grpSpPr bwMode="auto">
          <a:xfrm>
            <a:off x="5549900" y="4918075"/>
            <a:ext cx="1055688" cy="422275"/>
            <a:chOff x="2445" y="2968"/>
            <a:chExt cx="755" cy="323"/>
          </a:xfrm>
        </p:grpSpPr>
        <p:pic>
          <p:nvPicPr>
            <p:cNvPr id="7485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8552" name="Rectangle 8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sp>
        <p:nvSpPr>
          <p:cNvPr id="748553" name="Line 9"/>
          <p:cNvSpPr>
            <a:spLocks noChangeShapeType="1"/>
          </p:cNvSpPr>
          <p:nvPr/>
        </p:nvSpPr>
        <p:spPr bwMode="auto">
          <a:xfrm>
            <a:off x="5638800" y="5337175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54" name="Line 10"/>
          <p:cNvSpPr>
            <a:spLocks noChangeShapeType="1"/>
          </p:cNvSpPr>
          <p:nvPr/>
        </p:nvSpPr>
        <p:spPr bwMode="auto">
          <a:xfrm>
            <a:off x="5778500" y="5337175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55" name="Line 11"/>
          <p:cNvSpPr>
            <a:spLocks noChangeShapeType="1"/>
          </p:cNvSpPr>
          <p:nvPr/>
        </p:nvSpPr>
        <p:spPr bwMode="auto">
          <a:xfrm>
            <a:off x="5892800" y="5337175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56" name="Line 12"/>
          <p:cNvSpPr>
            <a:spLocks noChangeShapeType="1"/>
          </p:cNvSpPr>
          <p:nvPr/>
        </p:nvSpPr>
        <p:spPr bwMode="auto">
          <a:xfrm>
            <a:off x="6032500" y="5337175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58" name="Line 14"/>
          <p:cNvSpPr>
            <a:spLocks noChangeShapeType="1"/>
          </p:cNvSpPr>
          <p:nvPr/>
        </p:nvSpPr>
        <p:spPr bwMode="auto">
          <a:xfrm>
            <a:off x="6248400" y="5641975"/>
            <a:ext cx="1422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59" name="Line 15"/>
          <p:cNvSpPr>
            <a:spLocks noChangeShapeType="1"/>
          </p:cNvSpPr>
          <p:nvPr/>
        </p:nvSpPr>
        <p:spPr bwMode="auto">
          <a:xfrm>
            <a:off x="6261100" y="5337175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62" name="Text Box 18"/>
          <p:cNvSpPr txBox="1">
            <a:spLocks noChangeArrowheads="1"/>
          </p:cNvSpPr>
          <p:nvPr/>
        </p:nvSpPr>
        <p:spPr bwMode="auto">
          <a:xfrm>
            <a:off x="5726113" y="569436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Individual Drop</a:t>
            </a:r>
          </a:p>
        </p:txBody>
      </p:sp>
      <p:sp>
        <p:nvSpPr>
          <p:cNvPr id="748563" name="Line 19"/>
          <p:cNvSpPr>
            <a:spLocks noChangeShapeType="1"/>
          </p:cNvSpPr>
          <p:nvPr/>
        </p:nvSpPr>
        <p:spPr bwMode="auto">
          <a:xfrm>
            <a:off x="6124575" y="4622800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8564" name="Text Box 20"/>
          <p:cNvSpPr txBox="1">
            <a:spLocks noChangeArrowheads="1"/>
          </p:cNvSpPr>
          <p:nvPr/>
        </p:nvSpPr>
        <p:spPr bwMode="auto">
          <a:xfrm>
            <a:off x="6056313" y="42799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To Network</a:t>
            </a:r>
          </a:p>
        </p:txBody>
      </p:sp>
      <p:grpSp>
        <p:nvGrpSpPr>
          <p:cNvPr id="748565" name="Group 45"/>
          <p:cNvGrpSpPr>
            <a:grpSpLocks/>
          </p:cNvGrpSpPr>
          <p:nvPr/>
        </p:nvGrpSpPr>
        <p:grpSpPr bwMode="auto">
          <a:xfrm>
            <a:off x="7689850" y="5257800"/>
            <a:ext cx="1454150" cy="763588"/>
            <a:chOff x="658" y="1660"/>
            <a:chExt cx="2068" cy="1099"/>
          </a:xfrm>
        </p:grpSpPr>
        <p:pic>
          <p:nvPicPr>
            <p:cNvPr id="7485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8567" name="Picture 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Connectivity Tests – Main Menu</a:t>
            </a:r>
          </a:p>
        </p:txBody>
      </p:sp>
      <p:pic>
        <p:nvPicPr>
          <p:cNvPr id="863236" name="Picture 4" descr="ESAM - Network Connectivity Tests - 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Connectivity - Traceroute</a:t>
            </a:r>
          </a:p>
        </p:txBody>
      </p:sp>
      <p:pic>
        <p:nvPicPr>
          <p:cNvPr id="866309" name="Picture 5" descr="ESAM - Network Connectivity Tests - Tracero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85" name="Rectangle 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Overview</a:t>
            </a:r>
          </a:p>
        </p:txBody>
      </p:sp>
      <p:sp>
        <p:nvSpPr>
          <p:cNvPr id="575586" name="Rectangle 9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Module for JDSU’s Award Winning MTS/T-BERD 4000 Platform</a:t>
            </a:r>
          </a:p>
          <a:p>
            <a:pPr>
              <a:lnSpc>
                <a:spcPct val="80000"/>
              </a:lnSpc>
            </a:pPr>
            <a:r>
              <a:rPr lang="en-US" sz="2400"/>
              <a:t>Enterprise Troubleshooting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Physical Media Tests for LAN Cabling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Network Connectivity Tests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Network Discovery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Network Statistics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Packet Capture and Expert Analysis</a:t>
            </a:r>
          </a:p>
          <a:p>
            <a:pPr>
              <a:lnSpc>
                <a:spcPct val="80000"/>
              </a:lnSpc>
            </a:pPr>
            <a:r>
              <a:rPr lang="en-US" sz="2400"/>
              <a:t>Platform Options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Voice over IP Emulation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WiFi Connectivity Analysis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Optical Power Meter/Visual Fault Locator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Fiber End-Face Inspection and Automated Analysis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Additional Modules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Discover IP devices</a:t>
            </a:r>
          </a:p>
          <a:p>
            <a:endParaRPr lang="en-US"/>
          </a:p>
          <a:p>
            <a:r>
              <a:rPr lang="en-US"/>
              <a:t>Graphical representation of what is on the network</a:t>
            </a:r>
          </a:p>
          <a:p>
            <a:endParaRPr lang="en-US"/>
          </a:p>
          <a:p>
            <a:r>
              <a:rPr lang="en-US"/>
              <a:t>Use SNMP (v1/v2/v3) to obtain critical information about devices and how they are performing</a:t>
            </a:r>
          </a:p>
        </p:txBody>
      </p:sp>
      <p:grpSp>
        <p:nvGrpSpPr>
          <p:cNvPr id="759812" name="Group 4"/>
          <p:cNvGrpSpPr>
            <a:grpSpLocks/>
          </p:cNvGrpSpPr>
          <p:nvPr/>
        </p:nvGrpSpPr>
        <p:grpSpPr bwMode="auto">
          <a:xfrm>
            <a:off x="3160713" y="5211763"/>
            <a:ext cx="1055687" cy="422275"/>
            <a:chOff x="2445" y="2968"/>
            <a:chExt cx="755" cy="323"/>
          </a:xfrm>
        </p:grpSpPr>
        <p:pic>
          <p:nvPicPr>
            <p:cNvPr id="7598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9814" name="Rectangle 6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sp>
        <p:nvSpPr>
          <p:cNvPr id="759815" name="Line 7"/>
          <p:cNvSpPr>
            <a:spLocks noChangeShapeType="1"/>
          </p:cNvSpPr>
          <p:nvPr/>
        </p:nvSpPr>
        <p:spPr bwMode="auto">
          <a:xfrm>
            <a:off x="3249613" y="5630863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16" name="Line 8"/>
          <p:cNvSpPr>
            <a:spLocks noChangeShapeType="1"/>
          </p:cNvSpPr>
          <p:nvPr/>
        </p:nvSpPr>
        <p:spPr bwMode="auto">
          <a:xfrm>
            <a:off x="3389313" y="5630863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17" name="Line 9"/>
          <p:cNvSpPr>
            <a:spLocks noChangeShapeType="1"/>
          </p:cNvSpPr>
          <p:nvPr/>
        </p:nvSpPr>
        <p:spPr bwMode="auto">
          <a:xfrm>
            <a:off x="3503613" y="5630863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18" name="Line 10"/>
          <p:cNvSpPr>
            <a:spLocks noChangeShapeType="1"/>
          </p:cNvSpPr>
          <p:nvPr/>
        </p:nvSpPr>
        <p:spPr bwMode="auto">
          <a:xfrm>
            <a:off x="3643313" y="5630863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19" name="Line 11"/>
          <p:cNvSpPr>
            <a:spLocks noChangeShapeType="1"/>
          </p:cNvSpPr>
          <p:nvPr/>
        </p:nvSpPr>
        <p:spPr bwMode="auto">
          <a:xfrm>
            <a:off x="3859213" y="5935663"/>
            <a:ext cx="14224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20" name="Line 12"/>
          <p:cNvSpPr>
            <a:spLocks noChangeShapeType="1"/>
          </p:cNvSpPr>
          <p:nvPr/>
        </p:nvSpPr>
        <p:spPr bwMode="auto">
          <a:xfrm>
            <a:off x="3871913" y="5630863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3336925" y="598805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Individual Drop</a:t>
            </a:r>
          </a:p>
        </p:txBody>
      </p:sp>
      <p:sp>
        <p:nvSpPr>
          <p:cNvPr id="759823" name="Line 15"/>
          <p:cNvSpPr>
            <a:spLocks noChangeShapeType="1"/>
          </p:cNvSpPr>
          <p:nvPr/>
        </p:nvSpPr>
        <p:spPr bwMode="auto">
          <a:xfrm>
            <a:off x="3735388" y="4916488"/>
            <a:ext cx="0" cy="304800"/>
          </a:xfrm>
          <a:prstGeom prst="line">
            <a:avLst/>
          </a:prstGeom>
          <a:noFill/>
          <a:ln w="12699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9824" name="Text Box 16"/>
          <p:cNvSpPr txBox="1">
            <a:spLocks noChangeArrowheads="1"/>
          </p:cNvSpPr>
          <p:nvPr/>
        </p:nvSpPr>
        <p:spPr bwMode="auto">
          <a:xfrm>
            <a:off x="3667125" y="457358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To Network</a:t>
            </a:r>
          </a:p>
        </p:txBody>
      </p:sp>
      <p:grpSp>
        <p:nvGrpSpPr>
          <p:cNvPr id="759825" name="Group 45"/>
          <p:cNvGrpSpPr>
            <a:grpSpLocks/>
          </p:cNvGrpSpPr>
          <p:nvPr/>
        </p:nvGrpSpPr>
        <p:grpSpPr bwMode="auto">
          <a:xfrm>
            <a:off x="5272088" y="5565775"/>
            <a:ext cx="1454150" cy="763588"/>
            <a:chOff x="658" y="1660"/>
            <a:chExt cx="2068" cy="1099"/>
          </a:xfrm>
        </p:grpSpPr>
        <p:pic>
          <p:nvPicPr>
            <p:cNvPr id="7598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9827" name="Picture 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144000" cy="742950"/>
          </a:xfrm>
        </p:spPr>
        <p:txBody>
          <a:bodyPr/>
          <a:lstStyle/>
          <a:p>
            <a:r>
              <a:rPr lang="en-US"/>
              <a:t>Network Discovery – Summary View</a:t>
            </a:r>
          </a:p>
        </p:txBody>
      </p:sp>
      <p:pic>
        <p:nvPicPr>
          <p:cNvPr id="728071" name="Picture 7" descr="ESAM Discovery Main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109663"/>
            <a:ext cx="771525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144000" cy="742950"/>
          </a:xfrm>
        </p:spPr>
        <p:txBody>
          <a:bodyPr/>
          <a:lstStyle/>
          <a:p>
            <a:r>
              <a:rPr lang="en-US"/>
              <a:t> Network Discovery – Hosts</a:t>
            </a:r>
          </a:p>
        </p:txBody>
      </p:sp>
      <p:pic>
        <p:nvPicPr>
          <p:cNvPr id="730119" name="Picture 7" descr="ESAM - Network Discovery - Ho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1104900"/>
            <a:ext cx="76771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Discovery – Switch Summary</a:t>
            </a:r>
          </a:p>
        </p:txBody>
      </p:sp>
      <p:pic>
        <p:nvPicPr>
          <p:cNvPr id="732168" name="Picture 8" descr="ESAM - Network Discovery - Switches -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1100138"/>
            <a:ext cx="7648575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Discovery – Switch Interface Details</a:t>
            </a:r>
          </a:p>
        </p:txBody>
      </p:sp>
      <p:pic>
        <p:nvPicPr>
          <p:cNvPr id="783371" name="Picture 11" descr="ESAM - Network Discovery - Interface - Cho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14425"/>
            <a:ext cx="76581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Statistics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Show link, VLAN, and subnet utilization trending</a:t>
            </a:r>
          </a:p>
          <a:p>
            <a:r>
              <a:rPr lang="en-US" sz="2400"/>
              <a:t>Show link protocol distribution </a:t>
            </a:r>
          </a:p>
          <a:p>
            <a:r>
              <a:rPr lang="en-US" sz="2400"/>
              <a:t>Show top talkers on link – direct link to filtered capture</a:t>
            </a:r>
          </a:p>
          <a:p>
            <a:r>
              <a:rPr lang="en-US" sz="2400"/>
              <a:t>Deep-packet wire speed counters (pre-defined and user defined) allow for statistics to be gathered on EVERY packet in the network </a:t>
            </a:r>
          </a:p>
          <a:p>
            <a:r>
              <a:rPr lang="en-US" sz="2400"/>
              <a:t>User defined counters can be deep within the packet – including specific payload text strings</a:t>
            </a:r>
          </a:p>
          <a:p>
            <a:endParaRPr lang="en-US" sz="2400"/>
          </a:p>
        </p:txBody>
      </p:sp>
      <p:pic>
        <p:nvPicPr>
          <p:cNvPr id="761860" name="Picture 4" descr="SS-1204BT-B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5262563"/>
            <a:ext cx="2381250" cy="666750"/>
          </a:xfrm>
          <a:prstGeom prst="rect">
            <a:avLst/>
          </a:prstGeom>
          <a:noFill/>
        </p:spPr>
      </p:pic>
      <p:grpSp>
        <p:nvGrpSpPr>
          <p:cNvPr id="761861" name="Group 5"/>
          <p:cNvGrpSpPr>
            <a:grpSpLocks/>
          </p:cNvGrpSpPr>
          <p:nvPr/>
        </p:nvGrpSpPr>
        <p:grpSpPr bwMode="auto">
          <a:xfrm>
            <a:off x="5153025" y="4741863"/>
            <a:ext cx="1055688" cy="422275"/>
            <a:chOff x="2445" y="2968"/>
            <a:chExt cx="755" cy="323"/>
          </a:xfrm>
        </p:grpSpPr>
        <p:pic>
          <p:nvPicPr>
            <p:cNvPr id="7618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61863" name="Rectangle 7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761864" name="Group 8"/>
          <p:cNvGrpSpPr>
            <a:grpSpLocks/>
          </p:cNvGrpSpPr>
          <p:nvPr/>
        </p:nvGrpSpPr>
        <p:grpSpPr bwMode="auto">
          <a:xfrm>
            <a:off x="7510463" y="4767263"/>
            <a:ext cx="1055687" cy="422275"/>
            <a:chOff x="2445" y="2968"/>
            <a:chExt cx="755" cy="323"/>
          </a:xfrm>
        </p:grpSpPr>
        <p:pic>
          <p:nvPicPr>
            <p:cNvPr id="76186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61866" name="Rectangle 10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sp>
        <p:nvSpPr>
          <p:cNvPr id="761867" name="Line 11"/>
          <p:cNvSpPr>
            <a:spLocks noChangeShapeType="1"/>
          </p:cNvSpPr>
          <p:nvPr/>
        </p:nvSpPr>
        <p:spPr bwMode="auto">
          <a:xfrm flipV="1">
            <a:off x="6575425" y="4983163"/>
            <a:ext cx="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1868" name="Line 12"/>
          <p:cNvSpPr>
            <a:spLocks noChangeShapeType="1"/>
          </p:cNvSpPr>
          <p:nvPr/>
        </p:nvSpPr>
        <p:spPr bwMode="auto">
          <a:xfrm flipV="1">
            <a:off x="6756400" y="5008563"/>
            <a:ext cx="0" cy="5461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1869" name="Line 13"/>
          <p:cNvSpPr>
            <a:spLocks noChangeShapeType="1"/>
          </p:cNvSpPr>
          <p:nvPr/>
        </p:nvSpPr>
        <p:spPr bwMode="auto">
          <a:xfrm>
            <a:off x="6759575" y="4995863"/>
            <a:ext cx="812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1870" name="Line 14"/>
          <p:cNvSpPr>
            <a:spLocks noChangeShapeType="1"/>
          </p:cNvSpPr>
          <p:nvPr/>
        </p:nvSpPr>
        <p:spPr bwMode="auto">
          <a:xfrm>
            <a:off x="6921500" y="5637213"/>
            <a:ext cx="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1871" name="Line 15"/>
          <p:cNvSpPr>
            <a:spLocks noChangeShapeType="1"/>
          </p:cNvSpPr>
          <p:nvPr/>
        </p:nvSpPr>
        <p:spPr bwMode="auto">
          <a:xfrm flipH="1">
            <a:off x="6118225" y="4995863"/>
            <a:ext cx="4445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61873" name="Group 17"/>
          <p:cNvGrpSpPr>
            <a:grpSpLocks/>
          </p:cNvGrpSpPr>
          <p:nvPr/>
        </p:nvGrpSpPr>
        <p:grpSpPr bwMode="auto">
          <a:xfrm>
            <a:off x="1276350" y="4846638"/>
            <a:ext cx="2120900" cy="1174750"/>
            <a:chOff x="911" y="3139"/>
            <a:chExt cx="1336" cy="740"/>
          </a:xfrm>
        </p:grpSpPr>
        <p:grpSp>
          <p:nvGrpSpPr>
            <p:cNvPr id="761874" name="Group 18"/>
            <p:cNvGrpSpPr>
              <a:grpSpLocks/>
            </p:cNvGrpSpPr>
            <p:nvPr/>
          </p:nvGrpSpPr>
          <p:grpSpPr bwMode="auto">
            <a:xfrm>
              <a:off x="911" y="3139"/>
              <a:ext cx="665" cy="266"/>
              <a:chOff x="2445" y="2968"/>
              <a:chExt cx="755" cy="323"/>
            </a:xfrm>
          </p:grpSpPr>
          <p:pic>
            <p:nvPicPr>
              <p:cNvPr id="761875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5" y="2968"/>
                <a:ext cx="755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61876" name="Rectangle 20"/>
              <p:cNvSpPr>
                <a:spLocks noChangeArrowheads="1"/>
              </p:cNvSpPr>
              <p:nvPr/>
            </p:nvSpPr>
            <p:spPr bwMode="auto">
              <a:xfrm>
                <a:off x="2557" y="3125"/>
                <a:ext cx="352" cy="1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lIns="95305" tIns="47655" rIns="95305" bIns="47655" anchor="ctr"/>
              <a:lstStyle/>
              <a:p>
                <a:pPr defTabSz="946150" eaLnBrk="0" hangingPunct="0"/>
                <a:endParaRPr lang="ru-RU" sz="12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61877" name="Line 21"/>
            <p:cNvSpPr>
              <a:spLocks noChangeShapeType="1"/>
            </p:cNvSpPr>
            <p:nvPr/>
          </p:nvSpPr>
          <p:spPr bwMode="auto">
            <a:xfrm>
              <a:off x="967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8" name="Line 22"/>
            <p:cNvSpPr>
              <a:spLocks noChangeShapeType="1"/>
            </p:cNvSpPr>
            <p:nvPr/>
          </p:nvSpPr>
          <p:spPr bwMode="auto">
            <a:xfrm>
              <a:off x="1055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79" name="Line 23"/>
            <p:cNvSpPr>
              <a:spLocks noChangeShapeType="1"/>
            </p:cNvSpPr>
            <p:nvPr/>
          </p:nvSpPr>
          <p:spPr bwMode="auto">
            <a:xfrm>
              <a:off x="1127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80" name="Line 24"/>
            <p:cNvSpPr>
              <a:spLocks noChangeShapeType="1"/>
            </p:cNvSpPr>
            <p:nvPr/>
          </p:nvSpPr>
          <p:spPr bwMode="auto">
            <a:xfrm>
              <a:off x="1215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81" name="AutoShape 25"/>
            <p:cNvSpPr>
              <a:spLocks noChangeArrowheads="1"/>
            </p:cNvSpPr>
            <p:nvPr/>
          </p:nvSpPr>
          <p:spPr bwMode="auto">
            <a:xfrm rot="16200000">
              <a:off x="1163" y="3591"/>
              <a:ext cx="216" cy="360"/>
            </a:xfrm>
            <a:prstGeom prst="curvedRightArrow">
              <a:avLst>
                <a:gd name="adj1" fmla="val 24298"/>
                <a:gd name="adj2" fmla="val 58495"/>
                <a:gd name="adj3" fmla="val 33333"/>
              </a:avLst>
            </a:prstGeom>
            <a:solidFill>
              <a:srgbClr val="6699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82" name="Line 26"/>
            <p:cNvSpPr>
              <a:spLocks noChangeShapeType="1"/>
            </p:cNvSpPr>
            <p:nvPr/>
          </p:nvSpPr>
          <p:spPr bwMode="auto">
            <a:xfrm>
              <a:off x="1351" y="3595"/>
              <a:ext cx="89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1883" name="Line 27"/>
            <p:cNvSpPr>
              <a:spLocks noChangeShapeType="1"/>
            </p:cNvSpPr>
            <p:nvPr/>
          </p:nvSpPr>
          <p:spPr bwMode="auto">
            <a:xfrm>
              <a:off x="1359" y="3403"/>
              <a:ext cx="0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1884" name="Text Box 28"/>
          <p:cNvSpPr txBox="1">
            <a:spLocks noChangeArrowheads="1"/>
          </p:cNvSpPr>
          <p:nvPr/>
        </p:nvSpPr>
        <p:spPr bwMode="auto">
          <a:xfrm>
            <a:off x="1325563" y="5988050"/>
            <a:ext cx="1225550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Mirrored ports</a:t>
            </a:r>
          </a:p>
        </p:txBody>
      </p:sp>
      <p:grpSp>
        <p:nvGrpSpPr>
          <p:cNvPr id="761886" name="Group 45"/>
          <p:cNvGrpSpPr>
            <a:grpSpLocks/>
          </p:cNvGrpSpPr>
          <p:nvPr/>
        </p:nvGrpSpPr>
        <p:grpSpPr bwMode="auto">
          <a:xfrm>
            <a:off x="3365500" y="5199063"/>
            <a:ext cx="1454150" cy="763587"/>
            <a:chOff x="658" y="1660"/>
            <a:chExt cx="2068" cy="1099"/>
          </a:xfrm>
        </p:grpSpPr>
        <p:pic>
          <p:nvPicPr>
            <p:cNvPr id="76188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1888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761889" name="Group 45"/>
          <p:cNvGrpSpPr>
            <a:grpSpLocks/>
          </p:cNvGrpSpPr>
          <p:nvPr/>
        </p:nvGrpSpPr>
        <p:grpSpPr bwMode="auto">
          <a:xfrm>
            <a:off x="6172200" y="6094413"/>
            <a:ext cx="1454150" cy="763587"/>
            <a:chOff x="658" y="1660"/>
            <a:chExt cx="2068" cy="1099"/>
          </a:xfrm>
        </p:grpSpPr>
        <p:pic>
          <p:nvPicPr>
            <p:cNvPr id="76189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1891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144000" cy="742950"/>
          </a:xfrm>
        </p:spPr>
        <p:txBody>
          <a:bodyPr/>
          <a:lstStyle/>
          <a:p>
            <a:r>
              <a:rPr lang="en-US"/>
              <a:t> Network Statistics - Overall Bandwidth</a:t>
            </a:r>
          </a:p>
        </p:txBody>
      </p:sp>
      <p:pic>
        <p:nvPicPr>
          <p:cNvPr id="734213" name="Picture 5" descr="ESAM - Statistics - Network Analysis - Link - Link Bandwidth - Sum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Statistics – Protocol Distribution</a:t>
            </a:r>
          </a:p>
        </p:txBody>
      </p:sp>
      <p:pic>
        <p:nvPicPr>
          <p:cNvPr id="736261" name="Picture 5" descr="ESAM - Statistics - Network Analysis - Link - Protocols - 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Statistics – Top Talkers</a:t>
            </a:r>
          </a:p>
        </p:txBody>
      </p:sp>
      <p:pic>
        <p:nvPicPr>
          <p:cNvPr id="869380" name="Picture 4" descr="ESAM - Statistics - Network Analysis - Link - Ho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Speed Counters – Pre-Defined</a:t>
            </a:r>
          </a:p>
        </p:txBody>
      </p:sp>
      <p:pic>
        <p:nvPicPr>
          <p:cNvPr id="738309" name="Picture 5" descr="ESAM - Statistics - Network Analysis - Link - Coun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04900"/>
            <a:ext cx="76581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754" name="Picture 2" descr="T-BERD 4000_0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1998663"/>
            <a:ext cx="5622925" cy="3384550"/>
          </a:xfrm>
          <a:prstGeom prst="rect">
            <a:avLst/>
          </a:prstGeom>
          <a:noFill/>
        </p:spPr>
      </p:pic>
      <p:sp>
        <p:nvSpPr>
          <p:cNvPr id="842755" name="AutoShape 3"/>
          <p:cNvSpPr>
            <a:spLocks noChangeArrowheads="1"/>
          </p:cNvSpPr>
          <p:nvPr/>
        </p:nvSpPr>
        <p:spPr bwMode="auto">
          <a:xfrm>
            <a:off x="19050" y="838200"/>
            <a:ext cx="2743200" cy="1676400"/>
          </a:xfrm>
          <a:prstGeom prst="irregularSeal2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Platform Overview</a:t>
            </a:r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6257925" y="2974975"/>
            <a:ext cx="242888" cy="15748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2758" name="Line 6"/>
          <p:cNvSpPr>
            <a:spLocks noChangeShapeType="1"/>
          </p:cNvSpPr>
          <p:nvPr/>
        </p:nvSpPr>
        <p:spPr bwMode="auto">
          <a:xfrm>
            <a:off x="5805488" y="1846263"/>
            <a:ext cx="525462" cy="1128712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59" name="Rectangle 7"/>
          <p:cNvSpPr>
            <a:spLocks noChangeArrowheads="1"/>
          </p:cNvSpPr>
          <p:nvPr/>
        </p:nvSpPr>
        <p:spPr bwMode="auto">
          <a:xfrm>
            <a:off x="7407275" y="3767138"/>
            <a:ext cx="1412875" cy="8001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/>
              <a:t>5 Direct Access Keys</a:t>
            </a:r>
          </a:p>
          <a:p>
            <a:pPr algn="l"/>
            <a:r>
              <a:rPr lang="en-US" sz="900" b="1">
                <a:solidFill>
                  <a:srgbClr val="094891"/>
                </a:solidFill>
              </a:rPr>
              <a:t>- Easy page selection</a:t>
            </a:r>
          </a:p>
          <a:p>
            <a:pPr algn="l"/>
            <a:r>
              <a:rPr lang="en-US" sz="900" b="1">
                <a:solidFill>
                  <a:srgbClr val="094891"/>
                </a:solidFill>
              </a:rPr>
              <a:t>- No pop-up menus</a:t>
            </a:r>
          </a:p>
        </p:txBody>
      </p:sp>
      <p:sp>
        <p:nvSpPr>
          <p:cNvPr id="842760" name="Rectangle 8"/>
          <p:cNvSpPr>
            <a:spLocks noChangeArrowheads="1"/>
          </p:cNvSpPr>
          <p:nvPr/>
        </p:nvSpPr>
        <p:spPr bwMode="auto">
          <a:xfrm rot="902363">
            <a:off x="6584950" y="3763963"/>
            <a:ext cx="219075" cy="966787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61" name="Rectangle 9"/>
          <p:cNvSpPr>
            <a:spLocks noChangeArrowheads="1"/>
          </p:cNvSpPr>
          <p:nvPr/>
        </p:nvSpPr>
        <p:spPr bwMode="auto">
          <a:xfrm>
            <a:off x="5575300" y="1608138"/>
            <a:ext cx="1524000" cy="587375"/>
          </a:xfrm>
          <a:prstGeom prst="rect">
            <a:avLst/>
          </a:prstGeom>
          <a:solidFill>
            <a:schemeClr val="bg1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/>
              <a:t>6 Soft Keys</a:t>
            </a:r>
          </a:p>
          <a:p>
            <a:pPr algn="l"/>
            <a:r>
              <a:rPr lang="en-US" sz="900" b="1">
                <a:solidFill>
                  <a:srgbClr val="094891"/>
                </a:solidFill>
              </a:rPr>
              <a:t>- Context-dependant</a:t>
            </a:r>
          </a:p>
          <a:p>
            <a:pPr algn="l"/>
            <a:r>
              <a:rPr lang="en-US" sz="900" b="1">
                <a:solidFill>
                  <a:srgbClr val="094891"/>
                </a:solidFill>
              </a:rPr>
              <a:t>- SW compatibity</a:t>
            </a:r>
          </a:p>
        </p:txBody>
      </p:sp>
      <p:sp>
        <p:nvSpPr>
          <p:cNvPr id="842762" name="Line 10"/>
          <p:cNvSpPr>
            <a:spLocks noChangeShapeType="1"/>
          </p:cNvSpPr>
          <p:nvPr/>
        </p:nvSpPr>
        <p:spPr bwMode="auto">
          <a:xfrm flipV="1">
            <a:off x="6519863" y="2085975"/>
            <a:ext cx="865187" cy="568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63" name="Rectangle 11"/>
          <p:cNvSpPr>
            <a:spLocks noChangeArrowheads="1"/>
          </p:cNvSpPr>
          <p:nvPr/>
        </p:nvSpPr>
        <p:spPr bwMode="auto">
          <a:xfrm>
            <a:off x="7396163" y="1938338"/>
            <a:ext cx="1433512" cy="2381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Testing indicator</a:t>
            </a:r>
          </a:p>
        </p:txBody>
      </p:sp>
      <p:sp>
        <p:nvSpPr>
          <p:cNvPr id="842764" name="Line 12"/>
          <p:cNvSpPr>
            <a:spLocks noChangeShapeType="1"/>
          </p:cNvSpPr>
          <p:nvPr/>
        </p:nvSpPr>
        <p:spPr bwMode="auto">
          <a:xfrm>
            <a:off x="6686550" y="2822575"/>
            <a:ext cx="75088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65" name="Rectangle 13"/>
          <p:cNvSpPr>
            <a:spLocks noChangeArrowheads="1"/>
          </p:cNvSpPr>
          <p:nvPr/>
        </p:nvSpPr>
        <p:spPr bwMode="auto">
          <a:xfrm>
            <a:off x="7407275" y="2730500"/>
            <a:ext cx="1422400" cy="374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Start/Stop &amp; Enter keys</a:t>
            </a:r>
          </a:p>
        </p:txBody>
      </p:sp>
      <p:sp>
        <p:nvSpPr>
          <p:cNvPr id="842766" name="Rectangle 14"/>
          <p:cNvSpPr>
            <a:spLocks noChangeArrowheads="1"/>
          </p:cNvSpPr>
          <p:nvPr/>
        </p:nvSpPr>
        <p:spPr bwMode="auto">
          <a:xfrm>
            <a:off x="2584450" y="3214688"/>
            <a:ext cx="661988" cy="9620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2767" name="Line 15"/>
          <p:cNvSpPr>
            <a:spLocks noChangeShapeType="1"/>
          </p:cNvSpPr>
          <p:nvPr/>
        </p:nvSpPr>
        <p:spPr bwMode="auto">
          <a:xfrm>
            <a:off x="2132013" y="3575050"/>
            <a:ext cx="460375" cy="161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68" name="Rectangle 16"/>
          <p:cNvSpPr>
            <a:spLocks noChangeArrowheads="1"/>
          </p:cNvSpPr>
          <p:nvPr/>
        </p:nvSpPr>
        <p:spPr bwMode="auto">
          <a:xfrm>
            <a:off x="414338" y="3154363"/>
            <a:ext cx="1757362" cy="5873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b="1"/>
              <a:t>Numerical Keypad</a:t>
            </a:r>
          </a:p>
          <a:p>
            <a:pPr algn="l"/>
            <a:r>
              <a:rPr lang="en-US" sz="900" b="1">
                <a:solidFill>
                  <a:srgbClr val="094891"/>
                </a:solidFill>
              </a:rPr>
              <a:t>- Number &amp; Text edition</a:t>
            </a:r>
          </a:p>
          <a:p>
            <a:pPr algn="l">
              <a:buFontTx/>
              <a:buChar char="-"/>
            </a:pPr>
            <a:r>
              <a:rPr lang="en-US" sz="900" b="1">
                <a:solidFill>
                  <a:srgbClr val="094891"/>
                </a:solidFill>
              </a:rPr>
              <a:t> Menu/Sub-menu shortcuts</a:t>
            </a:r>
          </a:p>
        </p:txBody>
      </p:sp>
      <p:sp>
        <p:nvSpPr>
          <p:cNvPr id="842769" name="Line 17"/>
          <p:cNvSpPr>
            <a:spLocks noChangeShapeType="1"/>
          </p:cNvSpPr>
          <p:nvPr/>
        </p:nvSpPr>
        <p:spPr bwMode="auto">
          <a:xfrm>
            <a:off x="2132013" y="2822575"/>
            <a:ext cx="644525" cy="250825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70" name="Rectangle 18"/>
          <p:cNvSpPr>
            <a:spLocks noChangeArrowheads="1"/>
          </p:cNvSpPr>
          <p:nvPr/>
        </p:nvSpPr>
        <p:spPr bwMode="auto">
          <a:xfrm>
            <a:off x="1352550" y="2673350"/>
            <a:ext cx="827088" cy="239713"/>
          </a:xfrm>
          <a:prstGeom prst="rect">
            <a:avLst/>
          </a:prstGeom>
          <a:solidFill>
            <a:schemeClr val="bg1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Home key</a:t>
            </a:r>
          </a:p>
        </p:txBody>
      </p:sp>
      <p:sp>
        <p:nvSpPr>
          <p:cNvPr id="842771" name="Rectangle 19"/>
          <p:cNvSpPr>
            <a:spLocks noChangeArrowheads="1"/>
          </p:cNvSpPr>
          <p:nvPr/>
        </p:nvSpPr>
        <p:spPr bwMode="auto">
          <a:xfrm>
            <a:off x="6556375" y="3273425"/>
            <a:ext cx="457200" cy="450850"/>
          </a:xfrm>
          <a:prstGeom prst="rect">
            <a:avLst/>
          </a:prstGeom>
          <a:noFill/>
          <a:ln w="952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72" name="Rectangle 20"/>
          <p:cNvSpPr>
            <a:spLocks noChangeArrowheads="1"/>
          </p:cNvSpPr>
          <p:nvPr/>
        </p:nvSpPr>
        <p:spPr bwMode="auto">
          <a:xfrm>
            <a:off x="2806700" y="4475163"/>
            <a:ext cx="450850" cy="300037"/>
          </a:xfrm>
          <a:prstGeom prst="rect">
            <a:avLst/>
          </a:prstGeom>
          <a:noFill/>
          <a:ln w="952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2773" name="Line 21"/>
          <p:cNvSpPr>
            <a:spLocks noChangeShapeType="1"/>
          </p:cNvSpPr>
          <p:nvPr/>
        </p:nvSpPr>
        <p:spPr bwMode="auto">
          <a:xfrm>
            <a:off x="2181225" y="4610100"/>
            <a:ext cx="612775" cy="3175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2774" name="Rectangle 22"/>
          <p:cNvSpPr>
            <a:spLocks noChangeArrowheads="1"/>
          </p:cNvSpPr>
          <p:nvPr/>
        </p:nvSpPr>
        <p:spPr bwMode="auto">
          <a:xfrm>
            <a:off x="758825" y="4286250"/>
            <a:ext cx="1420813" cy="5111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AC/DC Power supply and Battery charge indicators</a:t>
            </a:r>
          </a:p>
        </p:txBody>
      </p:sp>
      <p:sp>
        <p:nvSpPr>
          <p:cNvPr id="842775" name="Line 23"/>
          <p:cNvSpPr>
            <a:spLocks noChangeShapeType="1"/>
          </p:cNvSpPr>
          <p:nvPr/>
        </p:nvSpPr>
        <p:spPr bwMode="auto">
          <a:xfrm flipV="1">
            <a:off x="6884988" y="2378075"/>
            <a:ext cx="652462" cy="29210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76" name="Rectangle 24"/>
          <p:cNvSpPr>
            <a:spLocks noChangeArrowheads="1"/>
          </p:cNvSpPr>
          <p:nvPr/>
        </p:nvSpPr>
        <p:spPr bwMode="auto">
          <a:xfrm>
            <a:off x="7413625" y="2316163"/>
            <a:ext cx="1416050" cy="2397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Microphone</a:t>
            </a:r>
          </a:p>
        </p:txBody>
      </p:sp>
      <p:sp>
        <p:nvSpPr>
          <p:cNvPr id="842777" name="Line 25"/>
          <p:cNvSpPr>
            <a:spLocks noChangeShapeType="1"/>
          </p:cNvSpPr>
          <p:nvPr/>
        </p:nvSpPr>
        <p:spPr bwMode="auto">
          <a:xfrm>
            <a:off x="6864350" y="4094163"/>
            <a:ext cx="522288" cy="63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78" name="Line 26"/>
          <p:cNvSpPr>
            <a:spLocks noChangeShapeType="1"/>
          </p:cNvSpPr>
          <p:nvPr/>
        </p:nvSpPr>
        <p:spPr bwMode="auto">
          <a:xfrm>
            <a:off x="7007225" y="3398838"/>
            <a:ext cx="442913" cy="3175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79" name="Rectangle 27"/>
          <p:cNvSpPr>
            <a:spLocks noChangeArrowheads="1"/>
          </p:cNvSpPr>
          <p:nvPr/>
        </p:nvSpPr>
        <p:spPr bwMode="auto">
          <a:xfrm>
            <a:off x="7400925" y="3325813"/>
            <a:ext cx="1417638" cy="2381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Navigation Key Pad</a:t>
            </a:r>
          </a:p>
        </p:txBody>
      </p:sp>
      <p:sp>
        <p:nvSpPr>
          <p:cNvPr id="842780" name="Line 28"/>
          <p:cNvSpPr>
            <a:spLocks noChangeShapeType="1"/>
          </p:cNvSpPr>
          <p:nvPr/>
        </p:nvSpPr>
        <p:spPr bwMode="auto">
          <a:xfrm flipV="1">
            <a:off x="6781800" y="2822575"/>
            <a:ext cx="598488" cy="2254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81" name="Line 29"/>
          <p:cNvSpPr>
            <a:spLocks noChangeShapeType="1"/>
          </p:cNvSpPr>
          <p:nvPr/>
        </p:nvSpPr>
        <p:spPr bwMode="auto">
          <a:xfrm flipH="1" flipV="1">
            <a:off x="4522788" y="2108200"/>
            <a:ext cx="9525" cy="11366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82" name="Rectangle 30"/>
          <p:cNvSpPr>
            <a:spLocks noChangeArrowheads="1"/>
          </p:cNvSpPr>
          <p:nvPr/>
        </p:nvSpPr>
        <p:spPr bwMode="auto">
          <a:xfrm>
            <a:off x="2338388" y="1482725"/>
            <a:ext cx="3138487" cy="7239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/>
              <a:t>7’’ High Visibility TFT Color Screen</a:t>
            </a:r>
          </a:p>
          <a:p>
            <a:pPr algn="l">
              <a:buFontTx/>
              <a:buChar char="-"/>
            </a:pPr>
            <a:r>
              <a:rPr lang="en-US" sz="900" b="1">
                <a:solidFill>
                  <a:srgbClr val="094891"/>
                </a:solidFill>
              </a:rPr>
              <a:t> Landscape format </a:t>
            </a:r>
          </a:p>
          <a:p>
            <a:pPr algn="l">
              <a:buFontTx/>
              <a:buChar char="-"/>
            </a:pPr>
            <a:r>
              <a:rPr lang="en-US" sz="900" b="1">
                <a:solidFill>
                  <a:srgbClr val="094891"/>
                </a:solidFill>
              </a:rPr>
              <a:t> Indoor/Outdoor usage</a:t>
            </a:r>
          </a:p>
          <a:p>
            <a:pPr algn="l"/>
            <a:r>
              <a:rPr lang="en-US" sz="900" b="1">
                <a:solidFill>
                  <a:srgbClr val="094891"/>
                </a:solidFill>
              </a:rPr>
              <a:t>- Touch screen</a:t>
            </a:r>
          </a:p>
        </p:txBody>
      </p:sp>
      <p:sp>
        <p:nvSpPr>
          <p:cNvPr id="842783" name="Text Box 31"/>
          <p:cNvSpPr txBox="1">
            <a:spLocks noChangeArrowheads="1"/>
          </p:cNvSpPr>
          <p:nvPr/>
        </p:nvSpPr>
        <p:spPr bwMode="auto">
          <a:xfrm rot="-1456054">
            <a:off x="301625" y="1400175"/>
            <a:ext cx="1803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FFFFFF"/>
                </a:solidFill>
              </a:rPr>
              <a:t>Advanced field design</a:t>
            </a:r>
          </a:p>
          <a:p>
            <a:r>
              <a:rPr lang="fr-FR" sz="1200" b="1">
                <a:solidFill>
                  <a:srgbClr val="FFFFFF"/>
                </a:solidFill>
              </a:rPr>
              <a:t>2 Slot-Modular</a:t>
            </a:r>
          </a:p>
          <a:p>
            <a:r>
              <a:rPr lang="fr-FR" sz="1200" b="1">
                <a:solidFill>
                  <a:srgbClr val="FFFFFF"/>
                </a:solidFill>
              </a:rPr>
              <a:t>Rugged</a:t>
            </a:r>
          </a:p>
        </p:txBody>
      </p:sp>
      <p:sp>
        <p:nvSpPr>
          <p:cNvPr id="842784" name="AutoShape 32"/>
          <p:cNvSpPr>
            <a:spLocks noChangeArrowheads="1"/>
          </p:cNvSpPr>
          <p:nvPr/>
        </p:nvSpPr>
        <p:spPr bwMode="auto">
          <a:xfrm rot="-472348">
            <a:off x="6267450" y="4905375"/>
            <a:ext cx="2676525" cy="1295400"/>
          </a:xfrm>
          <a:prstGeom prst="irregularSeal2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2785" name="Text Box 33"/>
          <p:cNvSpPr txBox="1">
            <a:spLocks noChangeArrowheads="1"/>
          </p:cNvSpPr>
          <p:nvPr/>
        </p:nvSpPr>
        <p:spPr bwMode="auto">
          <a:xfrm rot="-1456054">
            <a:off x="6651625" y="5365750"/>
            <a:ext cx="1601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FFFF"/>
                </a:solidFill>
              </a:rPr>
              <a:t>Battery-operated</a:t>
            </a:r>
          </a:p>
          <a:p>
            <a:r>
              <a:rPr lang="fr-FR" sz="1400" b="1">
                <a:solidFill>
                  <a:srgbClr val="FFFFFF"/>
                </a:solidFill>
              </a:rPr>
              <a:t>Long Life</a:t>
            </a:r>
            <a:endParaRPr lang="fr-FR" sz="1200" b="1">
              <a:solidFill>
                <a:srgbClr val="FFFFFF"/>
              </a:solidFill>
            </a:endParaRPr>
          </a:p>
        </p:txBody>
      </p:sp>
      <p:sp>
        <p:nvSpPr>
          <p:cNvPr id="842786" name="Line 34"/>
          <p:cNvSpPr>
            <a:spLocks noChangeShapeType="1"/>
          </p:cNvSpPr>
          <p:nvPr/>
        </p:nvSpPr>
        <p:spPr bwMode="auto">
          <a:xfrm flipV="1">
            <a:off x="2139950" y="4786313"/>
            <a:ext cx="331788" cy="4032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87" name="Rectangle 35"/>
          <p:cNvSpPr>
            <a:spLocks noChangeArrowheads="1"/>
          </p:cNvSpPr>
          <p:nvPr/>
        </p:nvSpPr>
        <p:spPr bwMode="auto">
          <a:xfrm>
            <a:off x="738188" y="4986338"/>
            <a:ext cx="1433512" cy="2381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b="1">
                <a:solidFill>
                  <a:srgbClr val="094891"/>
                </a:solidFill>
              </a:rPr>
              <a:t> Molded bumpers</a:t>
            </a:r>
          </a:p>
        </p:txBody>
      </p:sp>
      <p:sp>
        <p:nvSpPr>
          <p:cNvPr id="842788" name="Line 36"/>
          <p:cNvSpPr>
            <a:spLocks noChangeShapeType="1"/>
          </p:cNvSpPr>
          <p:nvPr/>
        </p:nvSpPr>
        <p:spPr bwMode="auto">
          <a:xfrm flipV="1">
            <a:off x="4637088" y="4699000"/>
            <a:ext cx="0" cy="5651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89" name="Text Box 37"/>
          <p:cNvSpPr txBox="1">
            <a:spLocks noChangeArrowheads="1"/>
          </p:cNvSpPr>
          <p:nvPr/>
        </p:nvSpPr>
        <p:spPr bwMode="auto">
          <a:xfrm>
            <a:off x="3028950" y="5086350"/>
            <a:ext cx="3190875" cy="8032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/>
              <a:t>Size (HxWxD): </a:t>
            </a:r>
            <a:r>
              <a:rPr lang="fr-FR" sz="1400" b="1">
                <a:solidFill>
                  <a:schemeClr val="folHlink"/>
                </a:solidFill>
              </a:rPr>
              <a:t>5.3x10.2x3.5 inch</a:t>
            </a:r>
          </a:p>
          <a:p>
            <a:r>
              <a:rPr lang="fr-FR" sz="1400" b="1"/>
              <a:t>                   </a:t>
            </a:r>
            <a:r>
              <a:rPr lang="fr-FR" sz="1400" b="1">
                <a:solidFill>
                  <a:schemeClr val="folHlink"/>
                </a:solidFill>
              </a:rPr>
              <a:t>13.5x26x9 cm</a:t>
            </a:r>
          </a:p>
          <a:p>
            <a:endParaRPr lang="fr-FR" sz="400" b="1"/>
          </a:p>
          <a:p>
            <a:r>
              <a:rPr lang="fr-FR" sz="1400" b="1"/>
              <a:t>Weight: </a:t>
            </a:r>
            <a:r>
              <a:rPr lang="fr-FR" sz="1400" b="1">
                <a:solidFill>
                  <a:schemeClr val="folHlink"/>
                </a:solidFill>
              </a:rPr>
              <a:t>3lbs/1.4 kg</a:t>
            </a:r>
            <a:endParaRPr lang="en-US" sz="1400" b="1">
              <a:solidFill>
                <a:schemeClr val="folHlink"/>
              </a:solidFill>
            </a:endParaRPr>
          </a:p>
        </p:txBody>
      </p:sp>
      <p:pic>
        <p:nvPicPr>
          <p:cNvPr id="842790" name="Picture 38" descr="Overall Protoco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898775"/>
            <a:ext cx="2736850" cy="1625600"/>
          </a:xfrm>
          <a:prstGeom prst="rect">
            <a:avLst/>
          </a:prstGeom>
          <a:noFill/>
        </p:spPr>
      </p:pic>
      <p:sp>
        <p:nvSpPr>
          <p:cNvPr id="842791" name="Line 39"/>
          <p:cNvSpPr>
            <a:spLocks noChangeShapeType="1"/>
          </p:cNvSpPr>
          <p:nvPr/>
        </p:nvSpPr>
        <p:spPr bwMode="auto">
          <a:xfrm>
            <a:off x="3390900" y="2924175"/>
            <a:ext cx="2714625" cy="15621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2792" name="Text Box 40"/>
          <p:cNvSpPr txBox="1">
            <a:spLocks noChangeArrowheads="1"/>
          </p:cNvSpPr>
          <p:nvPr/>
        </p:nvSpPr>
        <p:spPr bwMode="auto">
          <a:xfrm>
            <a:off x="4575175" y="3268663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400" b="1">
                <a:solidFill>
                  <a:srgbClr val="CC3300"/>
                </a:solidFill>
              </a:rPr>
              <a:t>7’’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Capture and Analysis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True wire speed capture (never miss a frame) </a:t>
            </a:r>
          </a:p>
          <a:p>
            <a:r>
              <a:rPr lang="en-US"/>
              <a:t>1GB buffer</a:t>
            </a:r>
          </a:p>
          <a:p>
            <a:r>
              <a:rPr lang="en-US"/>
              <a:t>Pre-capture filters</a:t>
            </a:r>
          </a:p>
          <a:p>
            <a:pPr lvl="1"/>
            <a:r>
              <a:rPr lang="en-US"/>
              <a:t>Basic and Complex</a:t>
            </a:r>
          </a:p>
          <a:p>
            <a:r>
              <a:rPr lang="en-US"/>
              <a:t>Industry-standard PCAP file format</a:t>
            </a:r>
          </a:p>
          <a:p>
            <a:r>
              <a:rPr lang="en-US"/>
              <a:t>Wireshark on-board</a:t>
            </a:r>
          </a:p>
          <a:p>
            <a:r>
              <a:rPr lang="en-US"/>
              <a:t>J-Mentor expert analysis</a:t>
            </a:r>
          </a:p>
          <a:p>
            <a:endParaRPr lang="en-US"/>
          </a:p>
        </p:txBody>
      </p:sp>
      <p:pic>
        <p:nvPicPr>
          <p:cNvPr id="770052" name="Picture 4" descr="SS-1204BT-B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4884738"/>
            <a:ext cx="2381250" cy="666750"/>
          </a:xfrm>
          <a:prstGeom prst="rect">
            <a:avLst/>
          </a:prstGeom>
          <a:noFill/>
        </p:spPr>
      </p:pic>
      <p:grpSp>
        <p:nvGrpSpPr>
          <p:cNvPr id="770053" name="Group 5"/>
          <p:cNvGrpSpPr>
            <a:grpSpLocks/>
          </p:cNvGrpSpPr>
          <p:nvPr/>
        </p:nvGrpSpPr>
        <p:grpSpPr bwMode="auto">
          <a:xfrm>
            <a:off x="5153025" y="4364038"/>
            <a:ext cx="1055688" cy="422275"/>
            <a:chOff x="2445" y="2968"/>
            <a:chExt cx="755" cy="323"/>
          </a:xfrm>
        </p:grpSpPr>
        <p:pic>
          <p:nvPicPr>
            <p:cNvPr id="770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0055" name="Rectangle 7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770056" name="Group 8"/>
          <p:cNvGrpSpPr>
            <a:grpSpLocks/>
          </p:cNvGrpSpPr>
          <p:nvPr/>
        </p:nvGrpSpPr>
        <p:grpSpPr bwMode="auto">
          <a:xfrm>
            <a:off x="7510463" y="4389438"/>
            <a:ext cx="1055687" cy="422275"/>
            <a:chOff x="2445" y="2968"/>
            <a:chExt cx="755" cy="323"/>
          </a:xfrm>
        </p:grpSpPr>
        <p:pic>
          <p:nvPicPr>
            <p:cNvPr id="77005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0058" name="Rectangle 10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sp>
        <p:nvSpPr>
          <p:cNvPr id="770059" name="Line 11"/>
          <p:cNvSpPr>
            <a:spLocks noChangeShapeType="1"/>
          </p:cNvSpPr>
          <p:nvPr/>
        </p:nvSpPr>
        <p:spPr bwMode="auto">
          <a:xfrm flipV="1">
            <a:off x="6575425" y="4605338"/>
            <a:ext cx="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0060" name="Line 12"/>
          <p:cNvSpPr>
            <a:spLocks noChangeShapeType="1"/>
          </p:cNvSpPr>
          <p:nvPr/>
        </p:nvSpPr>
        <p:spPr bwMode="auto">
          <a:xfrm flipV="1">
            <a:off x="6756400" y="4630738"/>
            <a:ext cx="0" cy="5461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0061" name="Line 13"/>
          <p:cNvSpPr>
            <a:spLocks noChangeShapeType="1"/>
          </p:cNvSpPr>
          <p:nvPr/>
        </p:nvSpPr>
        <p:spPr bwMode="auto">
          <a:xfrm>
            <a:off x="6759575" y="4618038"/>
            <a:ext cx="812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0062" name="Line 14"/>
          <p:cNvSpPr>
            <a:spLocks noChangeShapeType="1"/>
          </p:cNvSpPr>
          <p:nvPr/>
        </p:nvSpPr>
        <p:spPr bwMode="auto">
          <a:xfrm>
            <a:off x="6921500" y="5259388"/>
            <a:ext cx="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0063" name="Line 15"/>
          <p:cNvSpPr>
            <a:spLocks noChangeShapeType="1"/>
          </p:cNvSpPr>
          <p:nvPr/>
        </p:nvSpPr>
        <p:spPr bwMode="auto">
          <a:xfrm flipH="1">
            <a:off x="6118225" y="4618038"/>
            <a:ext cx="4445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70065" name="Group 17"/>
          <p:cNvGrpSpPr>
            <a:grpSpLocks/>
          </p:cNvGrpSpPr>
          <p:nvPr/>
        </p:nvGrpSpPr>
        <p:grpSpPr bwMode="auto">
          <a:xfrm>
            <a:off x="1276350" y="4760913"/>
            <a:ext cx="2120900" cy="1174750"/>
            <a:chOff x="911" y="3139"/>
            <a:chExt cx="1336" cy="740"/>
          </a:xfrm>
        </p:grpSpPr>
        <p:grpSp>
          <p:nvGrpSpPr>
            <p:cNvPr id="770066" name="Group 18"/>
            <p:cNvGrpSpPr>
              <a:grpSpLocks/>
            </p:cNvGrpSpPr>
            <p:nvPr/>
          </p:nvGrpSpPr>
          <p:grpSpPr bwMode="auto">
            <a:xfrm>
              <a:off x="911" y="3139"/>
              <a:ext cx="665" cy="266"/>
              <a:chOff x="2445" y="2968"/>
              <a:chExt cx="755" cy="323"/>
            </a:xfrm>
          </p:grpSpPr>
          <p:pic>
            <p:nvPicPr>
              <p:cNvPr id="770067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5" y="2968"/>
                <a:ext cx="755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70068" name="Rectangle 20"/>
              <p:cNvSpPr>
                <a:spLocks noChangeArrowheads="1"/>
              </p:cNvSpPr>
              <p:nvPr/>
            </p:nvSpPr>
            <p:spPr bwMode="auto">
              <a:xfrm>
                <a:off x="2557" y="3125"/>
                <a:ext cx="352" cy="1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lIns="95305" tIns="47655" rIns="95305" bIns="47655" anchor="ctr"/>
              <a:lstStyle/>
              <a:p>
                <a:pPr defTabSz="946150" eaLnBrk="0" hangingPunct="0"/>
                <a:endParaRPr lang="ru-RU" sz="12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70069" name="Line 21"/>
            <p:cNvSpPr>
              <a:spLocks noChangeShapeType="1"/>
            </p:cNvSpPr>
            <p:nvPr/>
          </p:nvSpPr>
          <p:spPr bwMode="auto">
            <a:xfrm>
              <a:off x="967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0070" name="Line 22"/>
            <p:cNvSpPr>
              <a:spLocks noChangeShapeType="1"/>
            </p:cNvSpPr>
            <p:nvPr/>
          </p:nvSpPr>
          <p:spPr bwMode="auto">
            <a:xfrm>
              <a:off x="1055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0071" name="Line 23"/>
            <p:cNvSpPr>
              <a:spLocks noChangeShapeType="1"/>
            </p:cNvSpPr>
            <p:nvPr/>
          </p:nvSpPr>
          <p:spPr bwMode="auto">
            <a:xfrm>
              <a:off x="1127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0072" name="Line 24"/>
            <p:cNvSpPr>
              <a:spLocks noChangeShapeType="1"/>
            </p:cNvSpPr>
            <p:nvPr/>
          </p:nvSpPr>
          <p:spPr bwMode="auto">
            <a:xfrm>
              <a:off x="1215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0073" name="AutoShape 25"/>
            <p:cNvSpPr>
              <a:spLocks noChangeArrowheads="1"/>
            </p:cNvSpPr>
            <p:nvPr/>
          </p:nvSpPr>
          <p:spPr bwMode="auto">
            <a:xfrm rot="16200000">
              <a:off x="1163" y="3591"/>
              <a:ext cx="216" cy="360"/>
            </a:xfrm>
            <a:prstGeom prst="curvedRightArrow">
              <a:avLst>
                <a:gd name="adj1" fmla="val 24298"/>
                <a:gd name="adj2" fmla="val 58495"/>
                <a:gd name="adj3" fmla="val 33333"/>
              </a:avLst>
            </a:prstGeom>
            <a:solidFill>
              <a:srgbClr val="6699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0074" name="Line 26"/>
            <p:cNvSpPr>
              <a:spLocks noChangeShapeType="1"/>
            </p:cNvSpPr>
            <p:nvPr/>
          </p:nvSpPr>
          <p:spPr bwMode="auto">
            <a:xfrm>
              <a:off x="1351" y="3595"/>
              <a:ext cx="89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0075" name="Line 27"/>
            <p:cNvSpPr>
              <a:spLocks noChangeShapeType="1"/>
            </p:cNvSpPr>
            <p:nvPr/>
          </p:nvSpPr>
          <p:spPr bwMode="auto">
            <a:xfrm>
              <a:off x="1359" y="3403"/>
              <a:ext cx="0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0076" name="Text Box 28"/>
          <p:cNvSpPr txBox="1">
            <a:spLocks noChangeArrowheads="1"/>
          </p:cNvSpPr>
          <p:nvPr/>
        </p:nvSpPr>
        <p:spPr bwMode="auto">
          <a:xfrm>
            <a:off x="1325563" y="5902325"/>
            <a:ext cx="1225550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Mirrored ports</a:t>
            </a:r>
          </a:p>
        </p:txBody>
      </p:sp>
      <p:grpSp>
        <p:nvGrpSpPr>
          <p:cNvPr id="770078" name="Group 45"/>
          <p:cNvGrpSpPr>
            <a:grpSpLocks/>
          </p:cNvGrpSpPr>
          <p:nvPr/>
        </p:nvGrpSpPr>
        <p:grpSpPr bwMode="auto">
          <a:xfrm>
            <a:off x="3351213" y="5099050"/>
            <a:ext cx="1454150" cy="763588"/>
            <a:chOff x="658" y="1660"/>
            <a:chExt cx="2068" cy="1099"/>
          </a:xfrm>
        </p:grpSpPr>
        <p:pic>
          <p:nvPicPr>
            <p:cNvPr id="7700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0080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770081" name="Group 45"/>
          <p:cNvGrpSpPr>
            <a:grpSpLocks/>
          </p:cNvGrpSpPr>
          <p:nvPr/>
        </p:nvGrpSpPr>
        <p:grpSpPr bwMode="auto">
          <a:xfrm>
            <a:off x="6197600" y="5630863"/>
            <a:ext cx="1454150" cy="763587"/>
            <a:chOff x="658" y="1660"/>
            <a:chExt cx="2068" cy="1099"/>
          </a:xfrm>
        </p:grpSpPr>
        <p:pic>
          <p:nvPicPr>
            <p:cNvPr id="77008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0083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Capture - Basic</a:t>
            </a:r>
          </a:p>
        </p:txBody>
      </p:sp>
      <p:pic>
        <p:nvPicPr>
          <p:cNvPr id="763913" name="Picture 9" descr="ESAM - Capture - Convers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1109663"/>
            <a:ext cx="7648575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Packet Capture - Complex</a:t>
            </a:r>
          </a:p>
        </p:txBody>
      </p:sp>
      <p:pic>
        <p:nvPicPr>
          <p:cNvPr id="740361" name="Picture 9" descr="ESAM - Capture - Complex 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14425"/>
            <a:ext cx="76581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with Wireshark</a:t>
            </a:r>
          </a:p>
        </p:txBody>
      </p:sp>
      <p:pic>
        <p:nvPicPr>
          <p:cNvPr id="872453" name="Picture 5" descr="ESAM - Capture - Wiresh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23950"/>
            <a:ext cx="76581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4550"/>
            <a:ext cx="56896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325" y="1346200"/>
            <a:ext cx="60579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Analysis with J-Mentor</a:t>
            </a:r>
          </a:p>
        </p:txBody>
      </p:sp>
      <p:pic>
        <p:nvPicPr>
          <p:cNvPr id="7424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325" y="2820988"/>
            <a:ext cx="60356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Ordering information</a:t>
            </a:r>
          </a:p>
        </p:txBody>
      </p:sp>
      <p:graphicFrame>
        <p:nvGraphicFramePr>
          <p:cNvPr id="855043" name="Group 3"/>
          <p:cNvGraphicFramePr>
            <a:graphicFrameLocks noGrp="1"/>
          </p:cNvGraphicFramePr>
          <p:nvPr/>
        </p:nvGraphicFramePr>
        <p:xfrm>
          <a:off x="236538" y="869950"/>
          <a:ext cx="8718550" cy="5192713"/>
        </p:xfrm>
        <a:graphic>
          <a:graphicData uri="http://schemas.openxmlformats.org/drawingml/2006/table">
            <a:tbl>
              <a:tblPr/>
              <a:tblGrid>
                <a:gridCol w="1889125"/>
                <a:gridCol w="6829425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North America Packages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Package ordering number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TB4-DIS-LAN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T-BERD 4000 BASE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TB4-DIS-LANVOIPWLAN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T-BERD 4000 BASE with VoIP and WLAN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TB4000-GOVT-LAN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T-BERD 4000 BASE, VoIP  CISCO &amp; UNISTIM Call Mgr SW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TB4-DIS-LANOPMVFL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T-BERD 4000 BASE with OPM, VFL &amp; SCOPE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TB4-DIS-LANPKG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T-BERD 4000 BASE VOIP, WLAN, OPM, VFL, SCOPE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EMEA, UK, LAM, AsiaPac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A03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Package ordering number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- UK &amp; EMEA, LA, ASIAPAC POWER SUPPLIES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MTS4-DIS-LANVOIPWLAN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with VoIP and WLAN - UK &amp; EMEA, LA, ASIAPAC POWER SUPPLIES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MTS4-DIS-LANOPMVFL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with OPM, VFL &amp; SCOPE - UK, EMEA, LA, ASIAPAC POWER SUPPLIES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MTS4-DIS-LANPKG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VOIP, WLAN, OPM, VFL, SCOPE - UK, EMEA, LA, ASIAPAC POWER SUPPLIES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Australia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2A03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Package ordering number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MTS4-DIS-LAN-AU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- AU POWER SUPPLY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MTS4-DIS-AU-LANVOIPWLAN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with VoIP and WLAN - AU POWER SUPPLY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MTS4-DIS-AU-LANOPMVFL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with OPM, VFL &amp; SCOPE - AU POWER SUPPLY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MTS4-DIS-AU-LANPKG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ESAM WITH MTS 4000 BASE VOIP, WLAN, OPM, VFL, SCOPE - AU POWER SUPPLY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5124" name="Rectangle 84"/>
          <p:cNvSpPr>
            <a:spLocks noChangeArrowheads="1"/>
          </p:cNvSpPr>
          <p:nvPr/>
        </p:nvSpPr>
        <p:spPr bwMode="auto">
          <a:xfrm>
            <a:off x="0" y="6375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l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Workflow-Based User Interface </a:t>
            </a:r>
          </a:p>
        </p:txBody>
      </p:sp>
      <p:grpSp>
        <p:nvGrpSpPr>
          <p:cNvPr id="752650" name="Group 10"/>
          <p:cNvGrpSpPr>
            <a:grpSpLocks/>
          </p:cNvGrpSpPr>
          <p:nvPr/>
        </p:nvGrpSpPr>
        <p:grpSpPr bwMode="auto">
          <a:xfrm>
            <a:off x="95250" y="1227138"/>
            <a:ext cx="8997950" cy="4779962"/>
            <a:chOff x="60" y="773"/>
            <a:chExt cx="5668" cy="3011"/>
          </a:xfrm>
        </p:grpSpPr>
        <p:pic>
          <p:nvPicPr>
            <p:cNvPr id="75264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" y="773"/>
              <a:ext cx="5668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52648" name="Object 8"/>
            <p:cNvGraphicFramePr>
              <a:graphicFrameLocks noChangeAspect="1"/>
            </p:cNvGraphicFramePr>
            <p:nvPr/>
          </p:nvGraphicFramePr>
          <p:xfrm>
            <a:off x="1340" y="1342"/>
            <a:ext cx="3073" cy="1857"/>
          </p:xfrm>
          <a:graphic>
            <a:graphicData uri="http://schemas.openxmlformats.org/presentationml/2006/ole">
              <p:oleObj spid="_x0000_s752648" name="Image" r:id="rId5" imgW="10242146" imgH="6188493" progId="Photoshop.Image.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Ports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219200"/>
            <a:ext cx="8448675" cy="1782763"/>
          </a:xfrm>
        </p:spPr>
        <p:txBody>
          <a:bodyPr/>
          <a:lstStyle/>
          <a:p>
            <a:r>
              <a:rPr lang="en-US"/>
              <a:t>RJ-45 10/100/1000 electrical Ethernet</a:t>
            </a:r>
          </a:p>
          <a:p>
            <a:r>
              <a:rPr lang="en-US"/>
              <a:t>Single SFP (1000BASE-SX for optical Ethernet included – Other SFPs available)</a:t>
            </a:r>
          </a:p>
        </p:txBody>
      </p:sp>
      <p:pic>
        <p:nvPicPr>
          <p:cNvPr id="750598" name="Picture 6" descr="ESAM_top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1638"/>
            <a:ext cx="91440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SS-1204BT-B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513" y="4686300"/>
            <a:ext cx="2381250" cy="666750"/>
          </a:xfrm>
          <a:prstGeom prst="rect">
            <a:avLst/>
          </a:prstGeom>
          <a:noFill/>
        </p:spPr>
      </p:pic>
      <p:sp>
        <p:nvSpPr>
          <p:cNvPr id="75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Access</a:t>
            </a:r>
          </a:p>
        </p:txBody>
      </p:sp>
      <p:sp>
        <p:nvSpPr>
          <p:cNvPr id="756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tests can be done from a drop</a:t>
            </a:r>
          </a:p>
          <a:p>
            <a:pPr lvl="1"/>
            <a:r>
              <a:rPr lang="en-US"/>
              <a:t>In switched networks you will ONLY be able to see broadcast traffic AND multicast/unicast traffic that is switched out the interface you are connected to</a:t>
            </a:r>
          </a:p>
          <a:p>
            <a:r>
              <a:rPr lang="en-US"/>
              <a:t>Some tests (network statistics and capture) require you see ALL traffic, so you need to:</a:t>
            </a:r>
          </a:p>
          <a:p>
            <a:pPr lvl="1"/>
            <a:r>
              <a:rPr lang="en-US"/>
              <a:t>Mirror (monitor) a switch port</a:t>
            </a:r>
          </a:p>
          <a:p>
            <a:pPr lvl="1"/>
            <a:r>
              <a:rPr lang="en-US"/>
              <a:t>Use a tap (aggregating) </a:t>
            </a:r>
          </a:p>
        </p:txBody>
      </p:sp>
      <p:grpSp>
        <p:nvGrpSpPr>
          <p:cNvPr id="756741" name="Group 5"/>
          <p:cNvGrpSpPr>
            <a:grpSpLocks/>
          </p:cNvGrpSpPr>
          <p:nvPr/>
        </p:nvGrpSpPr>
        <p:grpSpPr bwMode="auto">
          <a:xfrm>
            <a:off x="1446213" y="4983163"/>
            <a:ext cx="2120900" cy="1174750"/>
            <a:chOff x="911" y="3139"/>
            <a:chExt cx="1336" cy="740"/>
          </a:xfrm>
        </p:grpSpPr>
        <p:grpSp>
          <p:nvGrpSpPr>
            <p:cNvPr id="756742" name="Group 6"/>
            <p:cNvGrpSpPr>
              <a:grpSpLocks/>
            </p:cNvGrpSpPr>
            <p:nvPr/>
          </p:nvGrpSpPr>
          <p:grpSpPr bwMode="auto">
            <a:xfrm>
              <a:off x="911" y="3139"/>
              <a:ext cx="665" cy="266"/>
              <a:chOff x="2445" y="2968"/>
              <a:chExt cx="755" cy="323"/>
            </a:xfrm>
          </p:grpSpPr>
          <p:pic>
            <p:nvPicPr>
              <p:cNvPr id="75674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5" y="2968"/>
                <a:ext cx="755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6744" name="Rectangle 8"/>
              <p:cNvSpPr>
                <a:spLocks noChangeArrowheads="1"/>
              </p:cNvSpPr>
              <p:nvPr/>
            </p:nvSpPr>
            <p:spPr bwMode="auto">
              <a:xfrm>
                <a:off x="2557" y="3125"/>
                <a:ext cx="352" cy="1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lIns="95305" tIns="47655" rIns="95305" bIns="47655" anchor="ctr"/>
              <a:lstStyle/>
              <a:p>
                <a:pPr defTabSz="946150" eaLnBrk="0" hangingPunct="0"/>
                <a:endParaRPr lang="ru-RU" sz="1200" b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56745" name="Line 9"/>
            <p:cNvSpPr>
              <a:spLocks noChangeShapeType="1"/>
            </p:cNvSpPr>
            <p:nvPr/>
          </p:nvSpPr>
          <p:spPr bwMode="auto">
            <a:xfrm>
              <a:off x="967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6746" name="Line 10"/>
            <p:cNvSpPr>
              <a:spLocks noChangeShapeType="1"/>
            </p:cNvSpPr>
            <p:nvPr/>
          </p:nvSpPr>
          <p:spPr bwMode="auto">
            <a:xfrm>
              <a:off x="1055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6747" name="Line 11"/>
            <p:cNvSpPr>
              <a:spLocks noChangeShapeType="1"/>
            </p:cNvSpPr>
            <p:nvPr/>
          </p:nvSpPr>
          <p:spPr bwMode="auto">
            <a:xfrm>
              <a:off x="1127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6748" name="Line 12"/>
            <p:cNvSpPr>
              <a:spLocks noChangeShapeType="1"/>
            </p:cNvSpPr>
            <p:nvPr/>
          </p:nvSpPr>
          <p:spPr bwMode="auto">
            <a:xfrm>
              <a:off x="1215" y="3403"/>
              <a:ext cx="0" cy="192"/>
            </a:xfrm>
            <a:prstGeom prst="line">
              <a:avLst/>
            </a:prstGeom>
            <a:noFill/>
            <a:ln w="12699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6749" name="AutoShape 13"/>
            <p:cNvSpPr>
              <a:spLocks noChangeArrowheads="1"/>
            </p:cNvSpPr>
            <p:nvPr/>
          </p:nvSpPr>
          <p:spPr bwMode="auto">
            <a:xfrm rot="16200000">
              <a:off x="1163" y="3591"/>
              <a:ext cx="216" cy="360"/>
            </a:xfrm>
            <a:prstGeom prst="curvedRightArrow">
              <a:avLst>
                <a:gd name="adj1" fmla="val 24298"/>
                <a:gd name="adj2" fmla="val 58495"/>
                <a:gd name="adj3" fmla="val 33333"/>
              </a:avLst>
            </a:prstGeom>
            <a:solidFill>
              <a:srgbClr val="6699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6750" name="Line 14"/>
            <p:cNvSpPr>
              <a:spLocks noChangeShapeType="1"/>
            </p:cNvSpPr>
            <p:nvPr/>
          </p:nvSpPr>
          <p:spPr bwMode="auto">
            <a:xfrm>
              <a:off x="1351" y="3595"/>
              <a:ext cx="89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6751" name="Line 15"/>
            <p:cNvSpPr>
              <a:spLocks noChangeShapeType="1"/>
            </p:cNvSpPr>
            <p:nvPr/>
          </p:nvSpPr>
          <p:spPr bwMode="auto">
            <a:xfrm>
              <a:off x="1359" y="3403"/>
              <a:ext cx="0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6752" name="Text Box 16"/>
          <p:cNvSpPr txBox="1">
            <a:spLocks noChangeArrowheads="1"/>
          </p:cNvSpPr>
          <p:nvPr/>
        </p:nvSpPr>
        <p:spPr bwMode="auto">
          <a:xfrm>
            <a:off x="1495425" y="6124575"/>
            <a:ext cx="1225550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Mirrored ports</a:t>
            </a:r>
          </a:p>
        </p:txBody>
      </p:sp>
      <p:grpSp>
        <p:nvGrpSpPr>
          <p:cNvPr id="756753" name="Group 17"/>
          <p:cNvGrpSpPr>
            <a:grpSpLocks/>
          </p:cNvGrpSpPr>
          <p:nvPr/>
        </p:nvGrpSpPr>
        <p:grpSpPr bwMode="auto">
          <a:xfrm>
            <a:off x="5186363" y="4165600"/>
            <a:ext cx="1055687" cy="422275"/>
            <a:chOff x="2445" y="2968"/>
            <a:chExt cx="755" cy="323"/>
          </a:xfrm>
        </p:grpSpPr>
        <p:pic>
          <p:nvPicPr>
            <p:cNvPr id="75675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6755" name="Rectangle 19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756756" name="Group 20"/>
          <p:cNvGrpSpPr>
            <a:grpSpLocks/>
          </p:cNvGrpSpPr>
          <p:nvPr/>
        </p:nvGrpSpPr>
        <p:grpSpPr bwMode="auto">
          <a:xfrm>
            <a:off x="7543800" y="4191000"/>
            <a:ext cx="1055688" cy="422275"/>
            <a:chOff x="2445" y="2968"/>
            <a:chExt cx="755" cy="323"/>
          </a:xfrm>
        </p:grpSpPr>
        <p:pic>
          <p:nvPicPr>
            <p:cNvPr id="756757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5" y="2968"/>
              <a:ext cx="75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6758" name="Rectangle 22"/>
            <p:cNvSpPr>
              <a:spLocks noChangeArrowheads="1"/>
            </p:cNvSpPr>
            <p:nvPr/>
          </p:nvSpPr>
          <p:spPr bwMode="auto">
            <a:xfrm>
              <a:off x="2557" y="3125"/>
              <a:ext cx="352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5305" tIns="47655" rIns="95305" bIns="47655" anchor="ctr"/>
            <a:lstStyle/>
            <a:p>
              <a:pPr defTabSz="946150" eaLnBrk="0" hangingPunct="0"/>
              <a:endParaRPr lang="ru-RU" sz="1200" b="1">
                <a:solidFill>
                  <a:schemeClr val="tx2"/>
                </a:solidFill>
              </a:endParaRPr>
            </a:p>
          </p:txBody>
        </p:sp>
      </p:grpSp>
      <p:sp>
        <p:nvSpPr>
          <p:cNvPr id="756759" name="Line 23"/>
          <p:cNvSpPr>
            <a:spLocks noChangeShapeType="1"/>
          </p:cNvSpPr>
          <p:nvPr/>
        </p:nvSpPr>
        <p:spPr bwMode="auto">
          <a:xfrm flipV="1">
            <a:off x="6608763" y="4406900"/>
            <a:ext cx="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6760" name="Line 24"/>
          <p:cNvSpPr>
            <a:spLocks noChangeShapeType="1"/>
          </p:cNvSpPr>
          <p:nvPr/>
        </p:nvSpPr>
        <p:spPr bwMode="auto">
          <a:xfrm flipV="1">
            <a:off x="6789738" y="4432300"/>
            <a:ext cx="0" cy="5461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6761" name="Line 25"/>
          <p:cNvSpPr>
            <a:spLocks noChangeShapeType="1"/>
          </p:cNvSpPr>
          <p:nvPr/>
        </p:nvSpPr>
        <p:spPr bwMode="auto">
          <a:xfrm>
            <a:off x="6792913" y="4419600"/>
            <a:ext cx="812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6762" name="Line 26"/>
          <p:cNvSpPr>
            <a:spLocks noChangeShapeType="1"/>
          </p:cNvSpPr>
          <p:nvPr/>
        </p:nvSpPr>
        <p:spPr bwMode="auto">
          <a:xfrm>
            <a:off x="6954838" y="5060950"/>
            <a:ext cx="0" cy="5969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6763" name="Line 27"/>
          <p:cNvSpPr>
            <a:spLocks noChangeShapeType="1"/>
          </p:cNvSpPr>
          <p:nvPr/>
        </p:nvSpPr>
        <p:spPr bwMode="auto">
          <a:xfrm flipH="1">
            <a:off x="6151563" y="4419600"/>
            <a:ext cx="4445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56766" name="Group 45"/>
          <p:cNvGrpSpPr>
            <a:grpSpLocks/>
          </p:cNvGrpSpPr>
          <p:nvPr/>
        </p:nvGrpSpPr>
        <p:grpSpPr bwMode="auto">
          <a:xfrm>
            <a:off x="3535363" y="5330825"/>
            <a:ext cx="1454150" cy="763588"/>
            <a:chOff x="658" y="1660"/>
            <a:chExt cx="2068" cy="1099"/>
          </a:xfrm>
        </p:grpSpPr>
        <p:pic>
          <p:nvPicPr>
            <p:cNvPr id="7567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6768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756769" name="Group 45"/>
          <p:cNvGrpSpPr>
            <a:grpSpLocks/>
          </p:cNvGrpSpPr>
          <p:nvPr/>
        </p:nvGrpSpPr>
        <p:grpSpPr bwMode="auto">
          <a:xfrm>
            <a:off x="6230938" y="5565775"/>
            <a:ext cx="1454150" cy="763588"/>
            <a:chOff x="658" y="1660"/>
            <a:chExt cx="2068" cy="1099"/>
          </a:xfrm>
        </p:grpSpPr>
        <p:pic>
          <p:nvPicPr>
            <p:cNvPr id="75677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" y="1660"/>
              <a:ext cx="2068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6771" name="Picture 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7" y="1849"/>
              <a:ext cx="1283" cy="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Workgroup Responsibilities </a:t>
            </a:r>
          </a:p>
        </p:txBody>
      </p:sp>
      <p:sp>
        <p:nvSpPr>
          <p:cNvPr id="717827" name="AutoShape 3"/>
          <p:cNvSpPr>
            <a:spLocks noChangeArrowheads="1"/>
          </p:cNvSpPr>
          <p:nvPr/>
        </p:nvSpPr>
        <p:spPr bwMode="auto">
          <a:xfrm>
            <a:off x="1247775" y="4470400"/>
            <a:ext cx="4699000" cy="1689100"/>
          </a:xfrm>
          <a:prstGeom prst="roundRect">
            <a:avLst>
              <a:gd name="adj" fmla="val 16667"/>
            </a:avLst>
          </a:prstGeom>
          <a:solidFill>
            <a:srgbClr val="09489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u="sng" dirty="0">
                <a:solidFill>
                  <a:schemeClr val="bg1"/>
                </a:solidFill>
              </a:rPr>
              <a:t>Physical Media:</a:t>
            </a:r>
          </a:p>
          <a:p>
            <a:r>
              <a:rPr lang="en-US" dirty="0">
                <a:solidFill>
                  <a:schemeClr val="bg1"/>
                </a:solidFill>
              </a:rPr>
              <a:t>Shielded Twisted Pair (STP) </a:t>
            </a:r>
          </a:p>
          <a:p>
            <a:r>
              <a:rPr lang="en-US" dirty="0">
                <a:solidFill>
                  <a:schemeClr val="bg1"/>
                </a:solidFill>
              </a:rPr>
              <a:t>Unshielded Twisted Pair (UTP)</a:t>
            </a:r>
          </a:p>
          <a:p>
            <a:r>
              <a:rPr lang="en-US" dirty="0">
                <a:solidFill>
                  <a:schemeClr val="bg1"/>
                </a:solidFill>
              </a:rPr>
              <a:t>Multi Mode Fiber (62.5/125 or 50/125)</a:t>
            </a:r>
          </a:p>
          <a:p>
            <a:r>
              <a:rPr lang="en-US" dirty="0">
                <a:solidFill>
                  <a:schemeClr val="bg1"/>
                </a:solidFill>
              </a:rPr>
              <a:t>Single Mode Fiber (9/125)</a:t>
            </a:r>
          </a:p>
        </p:txBody>
      </p:sp>
      <p:sp>
        <p:nvSpPr>
          <p:cNvPr id="717828" name="AutoShape 4"/>
          <p:cNvSpPr>
            <a:spLocks noChangeArrowheads="1"/>
          </p:cNvSpPr>
          <p:nvPr/>
        </p:nvSpPr>
        <p:spPr bwMode="auto">
          <a:xfrm>
            <a:off x="1235075" y="2781300"/>
            <a:ext cx="4660900" cy="1689100"/>
          </a:xfrm>
          <a:prstGeom prst="roundRect">
            <a:avLst>
              <a:gd name="adj" fmla="val 16667"/>
            </a:avLst>
          </a:prstGeom>
          <a:solidFill>
            <a:srgbClr val="AD42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u="sng" dirty="0">
                <a:solidFill>
                  <a:schemeClr val="bg1"/>
                </a:solidFill>
              </a:rPr>
              <a:t>Network:</a:t>
            </a:r>
          </a:p>
          <a:p>
            <a:r>
              <a:rPr lang="en-US" dirty="0">
                <a:solidFill>
                  <a:schemeClr val="bg1"/>
                </a:solidFill>
              </a:rPr>
              <a:t>Ethernet Switches</a:t>
            </a:r>
          </a:p>
          <a:p>
            <a:r>
              <a:rPr lang="en-US" dirty="0">
                <a:solidFill>
                  <a:schemeClr val="bg1"/>
                </a:solidFill>
              </a:rPr>
              <a:t>IP Routers</a:t>
            </a:r>
          </a:p>
          <a:p>
            <a:r>
              <a:rPr lang="en-US" dirty="0">
                <a:solidFill>
                  <a:schemeClr val="bg1"/>
                </a:solidFill>
              </a:rPr>
              <a:t>Firewalls</a:t>
            </a:r>
          </a:p>
        </p:txBody>
      </p:sp>
      <p:sp>
        <p:nvSpPr>
          <p:cNvPr id="717829" name="AutoShape 5"/>
          <p:cNvSpPr>
            <a:spLocks noChangeArrowheads="1"/>
          </p:cNvSpPr>
          <p:nvPr/>
        </p:nvSpPr>
        <p:spPr bwMode="auto">
          <a:xfrm>
            <a:off x="1235075" y="1092200"/>
            <a:ext cx="4597400" cy="1689100"/>
          </a:xfrm>
          <a:prstGeom prst="roundRect">
            <a:avLst>
              <a:gd name="adj" fmla="val 16667"/>
            </a:avLst>
          </a:prstGeom>
          <a:solidFill>
            <a:srgbClr val="4B835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u="sng" dirty="0">
                <a:solidFill>
                  <a:schemeClr val="bg1"/>
                </a:solidFill>
              </a:rPr>
              <a:t>End Devices:</a:t>
            </a:r>
          </a:p>
          <a:p>
            <a:r>
              <a:rPr lang="en-US" dirty="0">
                <a:solidFill>
                  <a:schemeClr val="bg1"/>
                </a:solidFill>
              </a:rPr>
              <a:t>Servers</a:t>
            </a:r>
          </a:p>
          <a:p>
            <a:r>
              <a:rPr lang="en-US" dirty="0">
                <a:solidFill>
                  <a:schemeClr val="bg1"/>
                </a:solidFill>
              </a:rPr>
              <a:t>Clients</a:t>
            </a:r>
          </a:p>
          <a:p>
            <a:r>
              <a:rPr lang="en-US" dirty="0">
                <a:solidFill>
                  <a:schemeClr val="bg1"/>
                </a:solidFill>
              </a:rPr>
              <a:t>Other IP Hosts</a:t>
            </a:r>
          </a:p>
        </p:txBody>
      </p:sp>
      <p:sp>
        <p:nvSpPr>
          <p:cNvPr id="717830" name="AutoShape 6"/>
          <p:cNvSpPr>
            <a:spLocks/>
          </p:cNvSpPr>
          <p:nvPr/>
        </p:nvSpPr>
        <p:spPr bwMode="auto">
          <a:xfrm>
            <a:off x="5959475" y="4673600"/>
            <a:ext cx="355600" cy="1371600"/>
          </a:xfrm>
          <a:prstGeom prst="leftBrace">
            <a:avLst>
              <a:gd name="adj1" fmla="val 321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31" name="AutoShape 7"/>
          <p:cNvSpPr>
            <a:spLocks/>
          </p:cNvSpPr>
          <p:nvPr/>
        </p:nvSpPr>
        <p:spPr bwMode="auto">
          <a:xfrm>
            <a:off x="5934075" y="2997200"/>
            <a:ext cx="355600" cy="1371600"/>
          </a:xfrm>
          <a:prstGeom prst="leftBrace">
            <a:avLst>
              <a:gd name="adj1" fmla="val 321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32" name="AutoShape 8"/>
          <p:cNvSpPr>
            <a:spLocks/>
          </p:cNvSpPr>
          <p:nvPr/>
        </p:nvSpPr>
        <p:spPr bwMode="auto">
          <a:xfrm>
            <a:off x="5895975" y="1295400"/>
            <a:ext cx="355600" cy="1371600"/>
          </a:xfrm>
          <a:prstGeom prst="leftBrace">
            <a:avLst>
              <a:gd name="adj1" fmla="val 321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6378575" y="4711700"/>
            <a:ext cx="2832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/>
              <a:t>Length, Wiremap</a:t>
            </a:r>
          </a:p>
          <a:p>
            <a:pPr algn="l"/>
            <a:r>
              <a:rPr lang="en-US" sz="1600"/>
              <a:t>Speed Certification</a:t>
            </a:r>
          </a:p>
          <a:p>
            <a:pPr algn="l"/>
            <a:r>
              <a:rPr lang="en-US" sz="1600"/>
              <a:t>Pristine End Face</a:t>
            </a:r>
          </a:p>
          <a:p>
            <a:pPr algn="l"/>
            <a:r>
              <a:rPr lang="en-US" sz="1600"/>
              <a:t>Insertion Loss</a:t>
            </a:r>
          </a:p>
          <a:p>
            <a:pPr algn="l"/>
            <a:r>
              <a:rPr lang="en-US" sz="1600"/>
              <a:t>OTDR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6391275" y="2870200"/>
            <a:ext cx="28321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/>
              <a:t>Ethernet Port Settings</a:t>
            </a:r>
          </a:p>
          <a:p>
            <a:pPr algn="l"/>
            <a:r>
              <a:rPr lang="en-US" sz="1600"/>
              <a:t>Power over Ethernet (PoE)</a:t>
            </a:r>
          </a:p>
          <a:p>
            <a:pPr algn="l"/>
            <a:r>
              <a:rPr lang="en-US" sz="1600"/>
              <a:t>Cisco/Link Layer Discovery </a:t>
            </a:r>
          </a:p>
          <a:p>
            <a:pPr algn="l"/>
            <a:r>
              <a:rPr lang="en-US" sz="1600"/>
              <a:t>DHCP (IP Addressing)</a:t>
            </a:r>
          </a:p>
          <a:p>
            <a:pPr algn="l"/>
            <a:r>
              <a:rPr lang="en-US" sz="1600"/>
              <a:t>Ping/Trace Route</a:t>
            </a:r>
          </a:p>
          <a:p>
            <a:pPr algn="l"/>
            <a:r>
              <a:rPr lang="en-US" sz="1600"/>
              <a:t>TCP/UDP Port Connectivity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6311900" y="1230313"/>
            <a:ext cx="28321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dirty="0"/>
              <a:t>TCP Response Time</a:t>
            </a:r>
          </a:p>
          <a:p>
            <a:pPr algn="l"/>
            <a:r>
              <a:rPr lang="en-US" sz="1600" dirty="0"/>
              <a:t>DNS Lookups</a:t>
            </a:r>
          </a:p>
          <a:p>
            <a:pPr algn="l"/>
            <a:r>
              <a:rPr lang="en-US" sz="1600" dirty="0"/>
              <a:t>Application Response Time</a:t>
            </a:r>
          </a:p>
          <a:p>
            <a:pPr algn="l"/>
            <a:r>
              <a:rPr lang="en-US" sz="1600" dirty="0"/>
              <a:t>Network Statistics</a:t>
            </a:r>
          </a:p>
          <a:p>
            <a:pPr algn="l"/>
            <a:r>
              <a:rPr lang="en-US" sz="1600" dirty="0"/>
              <a:t>Packet Capture and Analysis</a:t>
            </a:r>
          </a:p>
          <a:p>
            <a:pPr algn="l"/>
            <a:r>
              <a:rPr lang="en-US" sz="1600" dirty="0"/>
              <a:t>VoIP Emulation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Problems Solved - Why can’t users Connect?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Is the drop dead?</a:t>
            </a:r>
          </a:p>
          <a:p>
            <a:pPr lvl="1">
              <a:lnSpc>
                <a:spcPct val="90000"/>
              </a:lnSpc>
            </a:pPr>
            <a:r>
              <a:rPr lang="en-US"/>
              <a:t>Cabling issue or switch issue</a:t>
            </a:r>
          </a:p>
          <a:p>
            <a:pPr>
              <a:lnSpc>
                <a:spcPct val="90000"/>
              </a:lnSpc>
            </a:pPr>
            <a:r>
              <a:rPr lang="en-US"/>
              <a:t>No IP configuration?</a:t>
            </a:r>
          </a:p>
          <a:p>
            <a:pPr lvl="1">
              <a:lnSpc>
                <a:spcPct val="90000"/>
              </a:lnSpc>
            </a:pPr>
            <a:r>
              <a:rPr lang="en-US"/>
              <a:t>DHCP server or local settings</a:t>
            </a:r>
          </a:p>
          <a:p>
            <a:pPr>
              <a:lnSpc>
                <a:spcPct val="90000"/>
              </a:lnSpc>
            </a:pPr>
            <a:r>
              <a:rPr lang="en-US"/>
              <a:t>Can’t resolve host names?</a:t>
            </a:r>
          </a:p>
          <a:p>
            <a:pPr lvl="1">
              <a:lnSpc>
                <a:spcPct val="90000"/>
              </a:lnSpc>
            </a:pPr>
            <a:r>
              <a:rPr lang="en-US"/>
              <a:t>DNS server</a:t>
            </a:r>
          </a:p>
          <a:p>
            <a:pPr>
              <a:lnSpc>
                <a:spcPct val="90000"/>
              </a:lnSpc>
            </a:pPr>
            <a:r>
              <a:rPr lang="en-US"/>
              <a:t>Can’t reach device with Ping?</a:t>
            </a:r>
          </a:p>
          <a:p>
            <a:pPr lvl="1">
              <a:lnSpc>
                <a:spcPct val="90000"/>
              </a:lnSpc>
            </a:pPr>
            <a:r>
              <a:rPr lang="en-US"/>
              <a:t>Routing issue</a:t>
            </a:r>
          </a:p>
          <a:p>
            <a:pPr>
              <a:lnSpc>
                <a:spcPct val="90000"/>
              </a:lnSpc>
            </a:pPr>
            <a:r>
              <a:rPr lang="en-US"/>
              <a:t>Can’t reach layer 4 port?</a:t>
            </a:r>
          </a:p>
          <a:p>
            <a:pPr lvl="1">
              <a:lnSpc>
                <a:spcPct val="90000"/>
              </a:lnSpc>
            </a:pPr>
            <a:r>
              <a:rPr lang="en-US"/>
              <a:t>Firewall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Solved - What’s on the Network?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everything that is </a:t>
            </a:r>
            <a:r>
              <a:rPr lang="en-US" i="1"/>
              <a:t>supposed</a:t>
            </a:r>
            <a:r>
              <a:rPr lang="en-US"/>
              <a:t> to be on the network present and accounted for?</a:t>
            </a:r>
          </a:p>
          <a:p>
            <a:pPr lvl="1"/>
            <a:r>
              <a:rPr lang="en-US"/>
              <a:t>Switches, routers, end devices, etc</a:t>
            </a:r>
          </a:p>
          <a:p>
            <a:pPr lvl="1"/>
            <a:r>
              <a:rPr lang="en-US"/>
              <a:t>Drill into details</a:t>
            </a:r>
          </a:p>
          <a:p>
            <a:r>
              <a:rPr lang="en-US"/>
              <a:t>Is anything on the network that is </a:t>
            </a:r>
            <a:r>
              <a:rPr lang="en-US" i="1"/>
              <a:t>not supposed</a:t>
            </a:r>
            <a:r>
              <a:rPr lang="en-US"/>
              <a:t> to be there?</a:t>
            </a:r>
          </a:p>
          <a:p>
            <a:pPr lvl="1"/>
            <a:r>
              <a:rPr lang="en-US"/>
              <a:t>Switches, routers, wireless access points, etc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DSU_Template_010509">
  <a:themeElements>
    <a:clrScheme name="JDSU_Template_010509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0A693"/>
      </a:accent1>
      <a:accent2>
        <a:srgbClr val="CDCDDD"/>
      </a:accent2>
      <a:accent3>
        <a:srgbClr val="FFFFFF"/>
      </a:accent3>
      <a:accent4>
        <a:srgbClr val="000000"/>
      </a:accent4>
      <a:accent5>
        <a:srgbClr val="D4D0C8"/>
      </a:accent5>
      <a:accent6>
        <a:srgbClr val="BABAC8"/>
      </a:accent6>
      <a:hlink>
        <a:srgbClr val="0C479D"/>
      </a:hlink>
      <a:folHlink>
        <a:srgbClr val="0C479D"/>
      </a:folHlink>
    </a:clrScheme>
    <a:fontScheme name="JDSU_Template_0105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DSU_Template_0105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SU_Template_01050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94891"/>
        </a:accent1>
        <a:accent2>
          <a:srgbClr val="4B835D"/>
        </a:accent2>
        <a:accent3>
          <a:srgbClr val="FFFFFF"/>
        </a:accent3>
        <a:accent4>
          <a:srgbClr val="000000"/>
        </a:accent4>
        <a:accent5>
          <a:srgbClr val="AAB1C7"/>
        </a:accent5>
        <a:accent6>
          <a:srgbClr val="437653"/>
        </a:accent6>
        <a:hlink>
          <a:srgbClr val="0C479D"/>
        </a:hlink>
        <a:folHlink>
          <a:srgbClr val="0C47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94891"/>
        </a:accent1>
        <a:accent2>
          <a:srgbClr val="CDCDDD"/>
        </a:accent2>
        <a:accent3>
          <a:srgbClr val="FFFFFF"/>
        </a:accent3>
        <a:accent4>
          <a:srgbClr val="000000"/>
        </a:accent4>
        <a:accent5>
          <a:srgbClr val="AAB1C7"/>
        </a:accent5>
        <a:accent6>
          <a:srgbClr val="BABAC8"/>
        </a:accent6>
        <a:hlink>
          <a:srgbClr val="0C479D"/>
        </a:hlink>
        <a:folHlink>
          <a:srgbClr val="0C47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SU_Template_01050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0A693"/>
        </a:accent1>
        <a:accent2>
          <a:srgbClr val="CDCDDD"/>
        </a:accent2>
        <a:accent3>
          <a:srgbClr val="FFFFFF"/>
        </a:accent3>
        <a:accent4>
          <a:srgbClr val="000000"/>
        </a:accent4>
        <a:accent5>
          <a:srgbClr val="D4D0C8"/>
        </a:accent5>
        <a:accent6>
          <a:srgbClr val="BABAC8"/>
        </a:accent6>
        <a:hlink>
          <a:srgbClr val="0C479D"/>
        </a:hlink>
        <a:folHlink>
          <a:srgbClr val="0C47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JDSU_Template_010509</Template>
  <TotalTime>19385</TotalTime>
  <Words>1399</Words>
  <Application>Microsoft Office PowerPoint</Application>
  <PresentationFormat>Экран (4:3)</PresentationFormat>
  <Paragraphs>291</Paragraphs>
  <Slides>35</Slides>
  <Notes>35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Wingdings</vt:lpstr>
      <vt:lpstr>Times New Roman</vt:lpstr>
      <vt:lpstr>SimSun</vt:lpstr>
      <vt:lpstr>JDSU_Template_010509</vt:lpstr>
      <vt:lpstr>Adobe Photoshop Image</vt:lpstr>
      <vt:lpstr>Enterprise Services Application Module (ESAM)</vt:lpstr>
      <vt:lpstr>Product Overview</vt:lpstr>
      <vt:lpstr>Platform Overview</vt:lpstr>
      <vt:lpstr>Workflow-Based User Interface </vt:lpstr>
      <vt:lpstr>Test Ports</vt:lpstr>
      <vt:lpstr>Test Access</vt:lpstr>
      <vt:lpstr>LAN Workgroup Responsibilities </vt:lpstr>
      <vt:lpstr>Problems Solved - Why can’t users Connect?</vt:lpstr>
      <vt:lpstr>Problems Solved - What’s on the Network?</vt:lpstr>
      <vt:lpstr>Problems Solved - Why is the Network slow?</vt:lpstr>
      <vt:lpstr>Problems Solved - How is the Network being used?</vt:lpstr>
      <vt:lpstr>Product Details</vt:lpstr>
      <vt:lpstr>Workflows</vt:lpstr>
      <vt:lpstr>Physical Media Tests</vt:lpstr>
      <vt:lpstr>Physical Media Tests – Main Menu</vt:lpstr>
      <vt:lpstr>Physical Media Tests – Auto Test</vt:lpstr>
      <vt:lpstr>Network Connectivity Tests</vt:lpstr>
      <vt:lpstr>Network Connectivity Tests – Main Menu</vt:lpstr>
      <vt:lpstr>Network Connectivity - Traceroute</vt:lpstr>
      <vt:lpstr>Discovery</vt:lpstr>
      <vt:lpstr>Network Discovery – Summary View</vt:lpstr>
      <vt:lpstr> Network Discovery – Hosts</vt:lpstr>
      <vt:lpstr>Network Discovery – Switch Summary</vt:lpstr>
      <vt:lpstr>Network Discovery – Switch Interface Details</vt:lpstr>
      <vt:lpstr>Network Statistics</vt:lpstr>
      <vt:lpstr> Network Statistics - Overall Bandwidth</vt:lpstr>
      <vt:lpstr>Network Statistics – Protocol Distribution</vt:lpstr>
      <vt:lpstr>Network Statistics – Top Talkers</vt:lpstr>
      <vt:lpstr>Wire Speed Counters – Pre-Defined</vt:lpstr>
      <vt:lpstr>Packet Capture and Analysis</vt:lpstr>
      <vt:lpstr>Packet Capture - Basic</vt:lpstr>
      <vt:lpstr>Packet Capture - Complex</vt:lpstr>
      <vt:lpstr>Analysis with Wireshark</vt:lpstr>
      <vt:lpstr>Expert Analysis with J-Mentor</vt:lpstr>
      <vt:lpstr>Ordering information</vt:lpstr>
    </vt:vector>
  </TitlesOfParts>
  <Company>&lt;JDSU&gt;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ESAM presentation for customer use</dc:title>
  <dc:creator>Ed Gastle</dc:creator>
  <cp:lastModifiedBy>Vinogradov</cp:lastModifiedBy>
  <cp:revision>61</cp:revision>
  <dcterms:created xsi:type="dcterms:W3CDTF">2009-09-17T14:43:56Z</dcterms:created>
  <dcterms:modified xsi:type="dcterms:W3CDTF">2010-04-20T05:48:45Z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